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0.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notesSlides/notesSlide11.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2.xml" ContentType="application/vnd.openxmlformats-officedocument.theme+xml"/>
  <Override PartName="/ppt/diagrams/layout2.xml" ContentType="application/vnd.openxmlformats-officedocument.drawingml.diagramLayout+xml"/>
  <Override PartName="/ppt/handoutMasters/handoutMaster1.xml" ContentType="application/vnd.openxmlformats-officedocument.presentationml.handoutMaster+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9" r:id="rId3"/>
    <p:sldId id="279" r:id="rId4"/>
    <p:sldId id="280" r:id="rId5"/>
    <p:sldId id="277" r:id="rId6"/>
    <p:sldId id="273" r:id="rId7"/>
    <p:sldId id="274" r:id="rId8"/>
    <p:sldId id="281" r:id="rId9"/>
    <p:sldId id="258" r:id="rId10"/>
    <p:sldId id="271" r:id="rId11"/>
    <p:sldId id="260" r:id="rId12"/>
    <p:sldId id="261" r:id="rId13"/>
    <p:sldId id="262" r:id="rId14"/>
    <p:sldId id="264" r:id="rId15"/>
    <p:sldId id="263" r:id="rId16"/>
    <p:sldId id="270" r:id="rId17"/>
    <p:sldId id="265" r:id="rId18"/>
    <p:sldId id="272" r:id="rId19"/>
    <p:sldId id="267" r:id="rId20"/>
    <p:sldId id="266" r:id="rId21"/>
    <p:sldId id="269"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711" autoAdjust="0"/>
  </p:normalViewPr>
  <p:slideViewPr>
    <p:cSldViewPr snapToGrid="0">
      <p:cViewPr varScale="1">
        <p:scale>
          <a:sx n="77" d="100"/>
          <a:sy n="77" d="100"/>
        </p:scale>
        <p:origin x="78" y="67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5" d="100"/>
          <a:sy n="85" d="100"/>
        </p:scale>
        <p:origin x="49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2B8337-1C44-4A92-9D1C-05E458AAF953}" type="doc">
      <dgm:prSet loTypeId="urn:microsoft.com/office/officeart/2005/8/layout/cycle8" loCatId="cycle" qsTypeId="urn:microsoft.com/office/officeart/2005/8/quickstyle/3d2" qsCatId="3D" csTypeId="urn:microsoft.com/office/officeart/2005/8/colors/colorful2" csCatId="colorful" phldr="1"/>
      <dgm:spPr/>
      <dgm:t>
        <a:bodyPr/>
        <a:lstStyle/>
        <a:p>
          <a:endParaRPr lang="en-US"/>
        </a:p>
      </dgm:t>
    </dgm:pt>
    <dgm:pt modelId="{D716CA51-C21F-4E71-87C2-261FB2ECCDA6}">
      <dgm:prSet phldrT="[Text]" custT="1"/>
      <dgm:spPr/>
      <dgm:t>
        <a:bodyPr/>
        <a:lstStyle/>
        <a:p>
          <a:r>
            <a:rPr lang="en-US" sz="1300" dirty="0" smtClean="0"/>
            <a:t>IDEA!  PI or Sponsor Initiated?</a:t>
          </a:r>
          <a:endParaRPr lang="en-US" sz="1300" dirty="0"/>
        </a:p>
      </dgm:t>
    </dgm:pt>
    <dgm:pt modelId="{40057815-4DA8-4FDE-AF2E-7A0530477A30}" type="parTrans" cxnId="{C31505C1-837C-4C80-B685-938C1DCF65BF}">
      <dgm:prSet/>
      <dgm:spPr/>
      <dgm:t>
        <a:bodyPr/>
        <a:lstStyle/>
        <a:p>
          <a:endParaRPr lang="en-US"/>
        </a:p>
      </dgm:t>
    </dgm:pt>
    <dgm:pt modelId="{E4B6FA05-7B41-4D6D-86B1-C2D4B65CFBD2}" type="sibTrans" cxnId="{C31505C1-837C-4C80-B685-938C1DCF65BF}">
      <dgm:prSet/>
      <dgm:spPr/>
      <dgm:t>
        <a:bodyPr/>
        <a:lstStyle/>
        <a:p>
          <a:endParaRPr lang="en-US"/>
        </a:p>
      </dgm:t>
    </dgm:pt>
    <dgm:pt modelId="{091D7A98-3B94-497E-B7ED-FDB982185677}">
      <dgm:prSet phldrT="[Text]" custT="1"/>
      <dgm:spPr/>
      <dgm:t>
        <a:bodyPr/>
        <a:lstStyle/>
        <a:p>
          <a:r>
            <a:rPr lang="en-US" sz="1100" dirty="0" smtClean="0"/>
            <a:t>Proposal </a:t>
          </a:r>
          <a:r>
            <a:rPr lang="en-US" sz="1300" dirty="0" smtClean="0"/>
            <a:t>Developed/Submitted</a:t>
          </a:r>
          <a:r>
            <a:rPr lang="en-US" sz="1100" dirty="0" smtClean="0"/>
            <a:t> to Sponsor</a:t>
          </a:r>
          <a:endParaRPr lang="en-US" sz="1100" dirty="0"/>
        </a:p>
      </dgm:t>
    </dgm:pt>
    <dgm:pt modelId="{6CDAD9B3-E262-4886-B0C0-BF6FEFEC370F}" type="parTrans" cxnId="{9100CC40-76EE-4DBD-B02A-78EF7B3EF5E5}">
      <dgm:prSet/>
      <dgm:spPr/>
      <dgm:t>
        <a:bodyPr/>
        <a:lstStyle/>
        <a:p>
          <a:endParaRPr lang="en-US"/>
        </a:p>
      </dgm:t>
    </dgm:pt>
    <dgm:pt modelId="{149C2593-4CDA-4A91-9B61-60DC9CFDC548}" type="sibTrans" cxnId="{9100CC40-76EE-4DBD-B02A-78EF7B3EF5E5}">
      <dgm:prSet/>
      <dgm:spPr/>
      <dgm:t>
        <a:bodyPr/>
        <a:lstStyle/>
        <a:p>
          <a:endParaRPr lang="en-US"/>
        </a:p>
      </dgm:t>
    </dgm:pt>
    <dgm:pt modelId="{BF4FAB79-1CF2-4EDD-8A87-D4EC8BC1ABF1}">
      <dgm:prSet phldrT="[Text]"/>
      <dgm:spPr/>
      <dgm:t>
        <a:bodyPr/>
        <a:lstStyle/>
        <a:p>
          <a:r>
            <a:rPr lang="en-US" dirty="0" smtClean="0"/>
            <a:t>Sponsor Funding Decision Made and Award Issued</a:t>
          </a:r>
          <a:endParaRPr lang="en-US" dirty="0"/>
        </a:p>
      </dgm:t>
    </dgm:pt>
    <dgm:pt modelId="{47928D54-91A4-4A81-A22F-501AFC584E8C}" type="parTrans" cxnId="{5CA37F39-3831-411D-8344-BBCBDBBC5B4B}">
      <dgm:prSet/>
      <dgm:spPr/>
      <dgm:t>
        <a:bodyPr/>
        <a:lstStyle/>
        <a:p>
          <a:endParaRPr lang="en-US"/>
        </a:p>
      </dgm:t>
    </dgm:pt>
    <dgm:pt modelId="{32981C82-0208-4E0E-BDE0-219FB2CD8FFA}" type="sibTrans" cxnId="{5CA37F39-3831-411D-8344-BBCBDBBC5B4B}">
      <dgm:prSet/>
      <dgm:spPr/>
      <dgm:t>
        <a:bodyPr/>
        <a:lstStyle/>
        <a:p>
          <a:endParaRPr lang="en-US"/>
        </a:p>
      </dgm:t>
    </dgm:pt>
    <dgm:pt modelId="{E4D4B749-3BE3-447C-ADE7-C02CF4331E5C}">
      <dgm:prSet phldrT="[Text]"/>
      <dgm:spPr/>
      <dgm:t>
        <a:bodyPr/>
        <a:lstStyle/>
        <a:p>
          <a:r>
            <a:rPr lang="en-US" dirty="0" smtClean="0"/>
            <a:t>Work Begins</a:t>
          </a:r>
          <a:endParaRPr lang="en-US" dirty="0"/>
        </a:p>
      </dgm:t>
    </dgm:pt>
    <dgm:pt modelId="{8AA38D82-4F86-4230-96B5-D5719D8E2A3E}" type="parTrans" cxnId="{2303B40B-E0C0-48F0-BAA9-8B21C53DD702}">
      <dgm:prSet/>
      <dgm:spPr/>
      <dgm:t>
        <a:bodyPr/>
        <a:lstStyle/>
        <a:p>
          <a:endParaRPr lang="en-US"/>
        </a:p>
      </dgm:t>
    </dgm:pt>
    <dgm:pt modelId="{1DA63493-437E-4AC8-ADEC-03701A9CEC95}" type="sibTrans" cxnId="{2303B40B-E0C0-48F0-BAA9-8B21C53DD702}">
      <dgm:prSet/>
      <dgm:spPr/>
      <dgm:t>
        <a:bodyPr/>
        <a:lstStyle/>
        <a:p>
          <a:endParaRPr lang="en-US"/>
        </a:p>
      </dgm:t>
    </dgm:pt>
    <dgm:pt modelId="{F72AF108-AA71-4037-BAEE-15E29E35202A}">
      <dgm:prSet phldrT="[Text]"/>
      <dgm:spPr/>
      <dgm:t>
        <a:bodyPr/>
        <a:lstStyle/>
        <a:p>
          <a:r>
            <a:rPr lang="en-US" dirty="0" smtClean="0"/>
            <a:t>PI reports to Sponsor on Progress</a:t>
          </a:r>
          <a:endParaRPr lang="en-US" dirty="0"/>
        </a:p>
      </dgm:t>
    </dgm:pt>
    <dgm:pt modelId="{B4DCB7ED-A98C-4FBE-B0CA-B5A7E67F1788}" type="parTrans" cxnId="{54140031-DCA8-49FD-BE2C-C02FB5899AC2}">
      <dgm:prSet/>
      <dgm:spPr/>
      <dgm:t>
        <a:bodyPr/>
        <a:lstStyle/>
        <a:p>
          <a:endParaRPr lang="en-US"/>
        </a:p>
      </dgm:t>
    </dgm:pt>
    <dgm:pt modelId="{E54C2DF6-932E-4DE2-BA5F-1A17EC7664E4}" type="sibTrans" cxnId="{54140031-DCA8-49FD-BE2C-C02FB5899AC2}">
      <dgm:prSet/>
      <dgm:spPr/>
      <dgm:t>
        <a:bodyPr/>
        <a:lstStyle/>
        <a:p>
          <a:endParaRPr lang="en-US"/>
        </a:p>
      </dgm:t>
    </dgm:pt>
    <dgm:pt modelId="{5F46BF39-2D0E-40D3-B521-C2AA0E0867C4}">
      <dgm:prSet/>
      <dgm:spPr/>
      <dgm:t>
        <a:bodyPr/>
        <a:lstStyle/>
        <a:p>
          <a:r>
            <a:rPr lang="en-US" dirty="0" smtClean="0"/>
            <a:t>Project Completed and Final Reports Submitted</a:t>
          </a:r>
          <a:endParaRPr lang="en-US" dirty="0"/>
        </a:p>
      </dgm:t>
    </dgm:pt>
    <dgm:pt modelId="{FE97771C-BE6D-4559-8157-5F0BA5391CF0}" type="parTrans" cxnId="{FCE737C1-9E05-4B38-9407-E6B866C690F3}">
      <dgm:prSet/>
      <dgm:spPr/>
      <dgm:t>
        <a:bodyPr/>
        <a:lstStyle/>
        <a:p>
          <a:endParaRPr lang="en-US"/>
        </a:p>
      </dgm:t>
    </dgm:pt>
    <dgm:pt modelId="{54B797CD-E507-4895-9CC6-FF84B3E312AC}" type="sibTrans" cxnId="{FCE737C1-9E05-4B38-9407-E6B866C690F3}">
      <dgm:prSet/>
      <dgm:spPr/>
      <dgm:t>
        <a:bodyPr/>
        <a:lstStyle/>
        <a:p>
          <a:endParaRPr lang="en-US"/>
        </a:p>
      </dgm:t>
    </dgm:pt>
    <dgm:pt modelId="{7EE6FC6E-D0F7-4B93-8AA7-BD2990F1014F}" type="pres">
      <dgm:prSet presAssocID="{8D2B8337-1C44-4A92-9D1C-05E458AAF953}" presName="compositeShape" presStyleCnt="0">
        <dgm:presLayoutVars>
          <dgm:chMax val="7"/>
          <dgm:dir/>
          <dgm:resizeHandles val="exact"/>
        </dgm:presLayoutVars>
      </dgm:prSet>
      <dgm:spPr/>
      <dgm:t>
        <a:bodyPr/>
        <a:lstStyle/>
        <a:p>
          <a:endParaRPr lang="en-US"/>
        </a:p>
      </dgm:t>
    </dgm:pt>
    <dgm:pt modelId="{6D8BE004-C5C8-46C0-A54E-4761CBFB8C90}" type="pres">
      <dgm:prSet presAssocID="{8D2B8337-1C44-4A92-9D1C-05E458AAF953}" presName="wedge1" presStyleLbl="node1" presStyleIdx="0" presStyleCnt="6" custLinFactNeighborX="-249" custLinFactNeighborY="-486"/>
      <dgm:spPr/>
      <dgm:t>
        <a:bodyPr/>
        <a:lstStyle/>
        <a:p>
          <a:endParaRPr lang="en-US"/>
        </a:p>
      </dgm:t>
    </dgm:pt>
    <dgm:pt modelId="{7A7174FE-F838-4133-A1D0-2161C8D35AD5}" type="pres">
      <dgm:prSet presAssocID="{8D2B8337-1C44-4A92-9D1C-05E458AAF953}" presName="dummy1a" presStyleCnt="0"/>
      <dgm:spPr/>
      <dgm:t>
        <a:bodyPr/>
        <a:lstStyle/>
        <a:p>
          <a:endParaRPr lang="en-US"/>
        </a:p>
      </dgm:t>
    </dgm:pt>
    <dgm:pt modelId="{3D8232BF-263E-4BEB-82AB-2D568B4521E4}" type="pres">
      <dgm:prSet presAssocID="{8D2B8337-1C44-4A92-9D1C-05E458AAF953}" presName="dummy1b" presStyleCnt="0"/>
      <dgm:spPr/>
      <dgm:t>
        <a:bodyPr/>
        <a:lstStyle/>
        <a:p>
          <a:endParaRPr lang="en-US"/>
        </a:p>
      </dgm:t>
    </dgm:pt>
    <dgm:pt modelId="{D7AF52D5-C414-4F9D-8D42-01D6FE83AF2B}" type="pres">
      <dgm:prSet presAssocID="{8D2B8337-1C44-4A92-9D1C-05E458AAF953}" presName="wedge1Tx" presStyleLbl="node1" presStyleIdx="0" presStyleCnt="6">
        <dgm:presLayoutVars>
          <dgm:chMax val="0"/>
          <dgm:chPref val="0"/>
          <dgm:bulletEnabled val="1"/>
        </dgm:presLayoutVars>
      </dgm:prSet>
      <dgm:spPr/>
      <dgm:t>
        <a:bodyPr/>
        <a:lstStyle/>
        <a:p>
          <a:endParaRPr lang="en-US"/>
        </a:p>
      </dgm:t>
    </dgm:pt>
    <dgm:pt modelId="{C47D62E6-8626-496D-91AC-87B1DB16DBFA}" type="pres">
      <dgm:prSet presAssocID="{8D2B8337-1C44-4A92-9D1C-05E458AAF953}" presName="wedge2" presStyleLbl="node1" presStyleIdx="1" presStyleCnt="6"/>
      <dgm:spPr/>
      <dgm:t>
        <a:bodyPr/>
        <a:lstStyle/>
        <a:p>
          <a:endParaRPr lang="en-US"/>
        </a:p>
      </dgm:t>
    </dgm:pt>
    <dgm:pt modelId="{2B843FB8-BCDD-4B10-A1F0-657AC47CE79D}" type="pres">
      <dgm:prSet presAssocID="{8D2B8337-1C44-4A92-9D1C-05E458AAF953}" presName="dummy2a" presStyleCnt="0"/>
      <dgm:spPr/>
      <dgm:t>
        <a:bodyPr/>
        <a:lstStyle/>
        <a:p>
          <a:endParaRPr lang="en-US"/>
        </a:p>
      </dgm:t>
    </dgm:pt>
    <dgm:pt modelId="{95A340DF-D628-4ED7-94FA-DC8D3F800204}" type="pres">
      <dgm:prSet presAssocID="{8D2B8337-1C44-4A92-9D1C-05E458AAF953}" presName="dummy2b" presStyleCnt="0"/>
      <dgm:spPr/>
      <dgm:t>
        <a:bodyPr/>
        <a:lstStyle/>
        <a:p>
          <a:endParaRPr lang="en-US"/>
        </a:p>
      </dgm:t>
    </dgm:pt>
    <dgm:pt modelId="{0B1E00AE-9B75-4857-BEB1-B2568B5AA4F1}" type="pres">
      <dgm:prSet presAssocID="{8D2B8337-1C44-4A92-9D1C-05E458AAF953}" presName="wedge2Tx" presStyleLbl="node1" presStyleIdx="1" presStyleCnt="6">
        <dgm:presLayoutVars>
          <dgm:chMax val="0"/>
          <dgm:chPref val="0"/>
          <dgm:bulletEnabled val="1"/>
        </dgm:presLayoutVars>
      </dgm:prSet>
      <dgm:spPr/>
      <dgm:t>
        <a:bodyPr/>
        <a:lstStyle/>
        <a:p>
          <a:endParaRPr lang="en-US"/>
        </a:p>
      </dgm:t>
    </dgm:pt>
    <dgm:pt modelId="{4D095B51-7F68-42FA-9127-C4D04C588F96}" type="pres">
      <dgm:prSet presAssocID="{8D2B8337-1C44-4A92-9D1C-05E458AAF953}" presName="wedge3" presStyleLbl="node1" presStyleIdx="2" presStyleCnt="6"/>
      <dgm:spPr/>
      <dgm:t>
        <a:bodyPr/>
        <a:lstStyle/>
        <a:p>
          <a:endParaRPr lang="en-US"/>
        </a:p>
      </dgm:t>
    </dgm:pt>
    <dgm:pt modelId="{FDCE5F69-2ACE-4C82-B57F-FFD521104728}" type="pres">
      <dgm:prSet presAssocID="{8D2B8337-1C44-4A92-9D1C-05E458AAF953}" presName="dummy3a" presStyleCnt="0"/>
      <dgm:spPr/>
      <dgm:t>
        <a:bodyPr/>
        <a:lstStyle/>
        <a:p>
          <a:endParaRPr lang="en-US"/>
        </a:p>
      </dgm:t>
    </dgm:pt>
    <dgm:pt modelId="{EAE8DC58-D20F-47AF-9F59-24FEA35352F3}" type="pres">
      <dgm:prSet presAssocID="{8D2B8337-1C44-4A92-9D1C-05E458AAF953}" presName="dummy3b" presStyleCnt="0"/>
      <dgm:spPr/>
      <dgm:t>
        <a:bodyPr/>
        <a:lstStyle/>
        <a:p>
          <a:endParaRPr lang="en-US"/>
        </a:p>
      </dgm:t>
    </dgm:pt>
    <dgm:pt modelId="{55C1D712-1A01-4EC4-BFFB-511943F9F1EB}" type="pres">
      <dgm:prSet presAssocID="{8D2B8337-1C44-4A92-9D1C-05E458AAF953}" presName="wedge3Tx" presStyleLbl="node1" presStyleIdx="2" presStyleCnt="6">
        <dgm:presLayoutVars>
          <dgm:chMax val="0"/>
          <dgm:chPref val="0"/>
          <dgm:bulletEnabled val="1"/>
        </dgm:presLayoutVars>
      </dgm:prSet>
      <dgm:spPr/>
      <dgm:t>
        <a:bodyPr/>
        <a:lstStyle/>
        <a:p>
          <a:endParaRPr lang="en-US"/>
        </a:p>
      </dgm:t>
    </dgm:pt>
    <dgm:pt modelId="{21B07421-6A02-42FE-A529-BCC8B176B4DD}" type="pres">
      <dgm:prSet presAssocID="{8D2B8337-1C44-4A92-9D1C-05E458AAF953}" presName="wedge4" presStyleLbl="node1" presStyleIdx="3" presStyleCnt="6"/>
      <dgm:spPr/>
      <dgm:t>
        <a:bodyPr/>
        <a:lstStyle/>
        <a:p>
          <a:endParaRPr lang="en-US"/>
        </a:p>
      </dgm:t>
    </dgm:pt>
    <dgm:pt modelId="{6F5517D7-8D1C-41DD-B664-D7CBA20DEB6F}" type="pres">
      <dgm:prSet presAssocID="{8D2B8337-1C44-4A92-9D1C-05E458AAF953}" presName="dummy4a" presStyleCnt="0"/>
      <dgm:spPr/>
      <dgm:t>
        <a:bodyPr/>
        <a:lstStyle/>
        <a:p>
          <a:endParaRPr lang="en-US"/>
        </a:p>
      </dgm:t>
    </dgm:pt>
    <dgm:pt modelId="{3676F97C-ACF1-4766-9684-2BB2FDECDA8C}" type="pres">
      <dgm:prSet presAssocID="{8D2B8337-1C44-4A92-9D1C-05E458AAF953}" presName="dummy4b" presStyleCnt="0"/>
      <dgm:spPr/>
      <dgm:t>
        <a:bodyPr/>
        <a:lstStyle/>
        <a:p>
          <a:endParaRPr lang="en-US"/>
        </a:p>
      </dgm:t>
    </dgm:pt>
    <dgm:pt modelId="{2694EC42-98F2-4AB3-8FC0-554CECE7F446}" type="pres">
      <dgm:prSet presAssocID="{8D2B8337-1C44-4A92-9D1C-05E458AAF953}" presName="wedge4Tx" presStyleLbl="node1" presStyleIdx="3" presStyleCnt="6">
        <dgm:presLayoutVars>
          <dgm:chMax val="0"/>
          <dgm:chPref val="0"/>
          <dgm:bulletEnabled val="1"/>
        </dgm:presLayoutVars>
      </dgm:prSet>
      <dgm:spPr/>
      <dgm:t>
        <a:bodyPr/>
        <a:lstStyle/>
        <a:p>
          <a:endParaRPr lang="en-US"/>
        </a:p>
      </dgm:t>
    </dgm:pt>
    <dgm:pt modelId="{CEBDA513-4378-498E-83E9-FEC0EEC33A88}" type="pres">
      <dgm:prSet presAssocID="{8D2B8337-1C44-4A92-9D1C-05E458AAF953}" presName="wedge5" presStyleLbl="node1" presStyleIdx="4" presStyleCnt="6"/>
      <dgm:spPr/>
      <dgm:t>
        <a:bodyPr/>
        <a:lstStyle/>
        <a:p>
          <a:endParaRPr lang="en-US"/>
        </a:p>
      </dgm:t>
    </dgm:pt>
    <dgm:pt modelId="{98B882A9-0813-4455-A6FB-299885F18B02}" type="pres">
      <dgm:prSet presAssocID="{8D2B8337-1C44-4A92-9D1C-05E458AAF953}" presName="dummy5a" presStyleCnt="0"/>
      <dgm:spPr/>
      <dgm:t>
        <a:bodyPr/>
        <a:lstStyle/>
        <a:p>
          <a:endParaRPr lang="en-US"/>
        </a:p>
      </dgm:t>
    </dgm:pt>
    <dgm:pt modelId="{479B4B74-721F-4465-A360-17288A5AE7A8}" type="pres">
      <dgm:prSet presAssocID="{8D2B8337-1C44-4A92-9D1C-05E458AAF953}" presName="dummy5b" presStyleCnt="0"/>
      <dgm:spPr/>
      <dgm:t>
        <a:bodyPr/>
        <a:lstStyle/>
        <a:p>
          <a:endParaRPr lang="en-US"/>
        </a:p>
      </dgm:t>
    </dgm:pt>
    <dgm:pt modelId="{EE4B4D33-4DBC-4C7A-8A79-5D56D8E1D2BA}" type="pres">
      <dgm:prSet presAssocID="{8D2B8337-1C44-4A92-9D1C-05E458AAF953}" presName="wedge5Tx" presStyleLbl="node1" presStyleIdx="4" presStyleCnt="6">
        <dgm:presLayoutVars>
          <dgm:chMax val="0"/>
          <dgm:chPref val="0"/>
          <dgm:bulletEnabled val="1"/>
        </dgm:presLayoutVars>
      </dgm:prSet>
      <dgm:spPr/>
      <dgm:t>
        <a:bodyPr/>
        <a:lstStyle/>
        <a:p>
          <a:endParaRPr lang="en-US"/>
        </a:p>
      </dgm:t>
    </dgm:pt>
    <dgm:pt modelId="{48E0AE6E-27EB-48D6-84B3-961DF1E80B31}" type="pres">
      <dgm:prSet presAssocID="{8D2B8337-1C44-4A92-9D1C-05E458AAF953}" presName="wedge6" presStyleLbl="node1" presStyleIdx="5" presStyleCnt="6"/>
      <dgm:spPr/>
      <dgm:t>
        <a:bodyPr/>
        <a:lstStyle/>
        <a:p>
          <a:endParaRPr lang="en-US"/>
        </a:p>
      </dgm:t>
    </dgm:pt>
    <dgm:pt modelId="{5B97AB15-9688-489D-BB30-B6F83BB62E2F}" type="pres">
      <dgm:prSet presAssocID="{8D2B8337-1C44-4A92-9D1C-05E458AAF953}" presName="dummy6a" presStyleCnt="0"/>
      <dgm:spPr/>
      <dgm:t>
        <a:bodyPr/>
        <a:lstStyle/>
        <a:p>
          <a:endParaRPr lang="en-US"/>
        </a:p>
      </dgm:t>
    </dgm:pt>
    <dgm:pt modelId="{173DDE06-348F-4809-9F4A-AC240EADBC39}" type="pres">
      <dgm:prSet presAssocID="{8D2B8337-1C44-4A92-9D1C-05E458AAF953}" presName="dummy6b" presStyleCnt="0"/>
      <dgm:spPr/>
      <dgm:t>
        <a:bodyPr/>
        <a:lstStyle/>
        <a:p>
          <a:endParaRPr lang="en-US"/>
        </a:p>
      </dgm:t>
    </dgm:pt>
    <dgm:pt modelId="{4CAE6E2F-E40B-42AA-AC41-51E0044E61DB}" type="pres">
      <dgm:prSet presAssocID="{8D2B8337-1C44-4A92-9D1C-05E458AAF953}" presName="wedge6Tx" presStyleLbl="node1" presStyleIdx="5" presStyleCnt="6">
        <dgm:presLayoutVars>
          <dgm:chMax val="0"/>
          <dgm:chPref val="0"/>
          <dgm:bulletEnabled val="1"/>
        </dgm:presLayoutVars>
      </dgm:prSet>
      <dgm:spPr/>
      <dgm:t>
        <a:bodyPr/>
        <a:lstStyle/>
        <a:p>
          <a:endParaRPr lang="en-US"/>
        </a:p>
      </dgm:t>
    </dgm:pt>
    <dgm:pt modelId="{3803127B-94D2-4603-9803-C1918796104D}" type="pres">
      <dgm:prSet presAssocID="{E4B6FA05-7B41-4D6D-86B1-C2D4B65CFBD2}" presName="arrowWedge1" presStyleLbl="fgSibTrans2D1" presStyleIdx="0" presStyleCnt="6" custLinFactNeighborX="1528" custLinFactNeighborY="1817"/>
      <dgm:spPr/>
      <dgm:t>
        <a:bodyPr/>
        <a:lstStyle/>
        <a:p>
          <a:endParaRPr lang="en-US"/>
        </a:p>
      </dgm:t>
    </dgm:pt>
    <dgm:pt modelId="{AB5AFA6D-FEFF-475E-B86F-F5F6D69312C1}" type="pres">
      <dgm:prSet presAssocID="{149C2593-4CDA-4A91-9B61-60DC9CFDC548}" presName="arrowWedge2" presStyleLbl="fgSibTrans2D1" presStyleIdx="1" presStyleCnt="6"/>
      <dgm:spPr/>
      <dgm:t>
        <a:bodyPr/>
        <a:lstStyle/>
        <a:p>
          <a:endParaRPr lang="en-US"/>
        </a:p>
      </dgm:t>
    </dgm:pt>
    <dgm:pt modelId="{06E9E7CA-3AC4-4AA7-AC0C-8FF7ECC5FC43}" type="pres">
      <dgm:prSet presAssocID="{32981C82-0208-4E0E-BDE0-219FB2CD8FFA}" presName="arrowWedge3" presStyleLbl="fgSibTrans2D1" presStyleIdx="2" presStyleCnt="6" custLinFactNeighborX="-2197" custLinFactNeighborY="-2220"/>
      <dgm:spPr/>
      <dgm:t>
        <a:bodyPr/>
        <a:lstStyle/>
        <a:p>
          <a:endParaRPr lang="en-US"/>
        </a:p>
      </dgm:t>
    </dgm:pt>
    <dgm:pt modelId="{F06134E1-6CF1-4DD1-892D-BD17CFCFBEC4}" type="pres">
      <dgm:prSet presAssocID="{1DA63493-437E-4AC8-ADEC-03701A9CEC95}" presName="arrowWedge4" presStyleLbl="fgSibTrans2D1" presStyleIdx="3" presStyleCnt="6"/>
      <dgm:spPr/>
      <dgm:t>
        <a:bodyPr/>
        <a:lstStyle/>
        <a:p>
          <a:endParaRPr lang="en-US"/>
        </a:p>
      </dgm:t>
    </dgm:pt>
    <dgm:pt modelId="{C47815C8-1B8C-4040-BFCB-4EB67A2AF04D}" type="pres">
      <dgm:prSet presAssocID="{E54C2DF6-932E-4DE2-BA5F-1A17EC7664E4}" presName="arrowWedge5" presStyleLbl="fgSibTrans2D1" presStyleIdx="4" presStyleCnt="6"/>
      <dgm:spPr/>
      <dgm:t>
        <a:bodyPr/>
        <a:lstStyle/>
        <a:p>
          <a:endParaRPr lang="en-US"/>
        </a:p>
      </dgm:t>
    </dgm:pt>
    <dgm:pt modelId="{1F078CA4-620D-4F27-9569-D6EDC813876C}" type="pres">
      <dgm:prSet presAssocID="{54B797CD-E507-4895-9CC6-FF84B3E312AC}" presName="arrowWedge6" presStyleLbl="fgSibTrans2D1" presStyleIdx="5" presStyleCnt="6"/>
      <dgm:spPr/>
      <dgm:t>
        <a:bodyPr/>
        <a:lstStyle/>
        <a:p>
          <a:endParaRPr lang="en-US"/>
        </a:p>
      </dgm:t>
    </dgm:pt>
  </dgm:ptLst>
  <dgm:cxnLst>
    <dgm:cxn modelId="{0B68DB93-C7A7-4ABE-BA86-FD63CB8AF285}" type="presOf" srcId="{BF4FAB79-1CF2-4EDD-8A87-D4EC8BC1ABF1}" destId="{55C1D712-1A01-4EC4-BFFB-511943F9F1EB}" srcOrd="1" destOrd="0" presId="urn:microsoft.com/office/officeart/2005/8/layout/cycle8"/>
    <dgm:cxn modelId="{030FD42C-2E91-41E6-A715-A86969D72777}" type="presOf" srcId="{091D7A98-3B94-497E-B7ED-FDB982185677}" destId="{0B1E00AE-9B75-4857-BEB1-B2568B5AA4F1}" srcOrd="1" destOrd="0" presId="urn:microsoft.com/office/officeart/2005/8/layout/cycle8"/>
    <dgm:cxn modelId="{5108B4BA-61FD-42CF-ADA9-B45BF9BF0F46}" type="presOf" srcId="{D716CA51-C21F-4E71-87C2-261FB2ECCDA6}" destId="{6D8BE004-C5C8-46C0-A54E-4761CBFB8C90}" srcOrd="0" destOrd="0" presId="urn:microsoft.com/office/officeart/2005/8/layout/cycle8"/>
    <dgm:cxn modelId="{54140031-DCA8-49FD-BE2C-C02FB5899AC2}" srcId="{8D2B8337-1C44-4A92-9D1C-05E458AAF953}" destId="{F72AF108-AA71-4037-BAEE-15E29E35202A}" srcOrd="4" destOrd="0" parTransId="{B4DCB7ED-A98C-4FBE-B0CA-B5A7E67F1788}" sibTransId="{E54C2DF6-932E-4DE2-BA5F-1A17EC7664E4}"/>
    <dgm:cxn modelId="{5CC7F6BE-8FF7-4B14-8F45-84191F8827D7}" type="presOf" srcId="{E4D4B749-3BE3-447C-ADE7-C02CF4331E5C}" destId="{2694EC42-98F2-4AB3-8FC0-554CECE7F446}" srcOrd="1" destOrd="0" presId="urn:microsoft.com/office/officeart/2005/8/layout/cycle8"/>
    <dgm:cxn modelId="{A1833244-65BE-4F8D-B937-226D50D84A7D}" type="presOf" srcId="{091D7A98-3B94-497E-B7ED-FDB982185677}" destId="{C47D62E6-8626-496D-91AC-87B1DB16DBFA}" srcOrd="0" destOrd="0" presId="urn:microsoft.com/office/officeart/2005/8/layout/cycle8"/>
    <dgm:cxn modelId="{666F5B0D-8EAE-4C38-AAA2-C996231F2F5E}" type="presOf" srcId="{5F46BF39-2D0E-40D3-B521-C2AA0E0867C4}" destId="{4CAE6E2F-E40B-42AA-AC41-51E0044E61DB}" srcOrd="1" destOrd="0" presId="urn:microsoft.com/office/officeart/2005/8/layout/cycle8"/>
    <dgm:cxn modelId="{974C4503-25D1-4635-A135-E9FA473674DF}" type="presOf" srcId="{E4D4B749-3BE3-447C-ADE7-C02CF4331E5C}" destId="{21B07421-6A02-42FE-A529-BCC8B176B4DD}" srcOrd="0" destOrd="0" presId="urn:microsoft.com/office/officeart/2005/8/layout/cycle8"/>
    <dgm:cxn modelId="{ACB67C0B-F535-45AB-A71F-1CE30A4F847A}" type="presOf" srcId="{F72AF108-AA71-4037-BAEE-15E29E35202A}" destId="{EE4B4D33-4DBC-4C7A-8A79-5D56D8E1D2BA}" srcOrd="1" destOrd="0" presId="urn:microsoft.com/office/officeart/2005/8/layout/cycle8"/>
    <dgm:cxn modelId="{B4EEBA79-C931-48AF-88A5-19BB774293EF}" type="presOf" srcId="{F72AF108-AA71-4037-BAEE-15E29E35202A}" destId="{CEBDA513-4378-498E-83E9-FEC0EEC33A88}" srcOrd="0" destOrd="0" presId="urn:microsoft.com/office/officeart/2005/8/layout/cycle8"/>
    <dgm:cxn modelId="{6893FF40-3E1B-4A9A-A3FA-40FF7F216FB7}" type="presOf" srcId="{D716CA51-C21F-4E71-87C2-261FB2ECCDA6}" destId="{D7AF52D5-C414-4F9D-8D42-01D6FE83AF2B}" srcOrd="1" destOrd="0" presId="urn:microsoft.com/office/officeart/2005/8/layout/cycle8"/>
    <dgm:cxn modelId="{6F6D62CD-57BB-470E-8A58-182A92CEFEE5}" type="presOf" srcId="{BF4FAB79-1CF2-4EDD-8A87-D4EC8BC1ABF1}" destId="{4D095B51-7F68-42FA-9127-C4D04C588F96}" srcOrd="0" destOrd="0" presId="urn:microsoft.com/office/officeart/2005/8/layout/cycle8"/>
    <dgm:cxn modelId="{564313D5-FAAE-4869-B12C-79725BA8C301}" type="presOf" srcId="{8D2B8337-1C44-4A92-9D1C-05E458AAF953}" destId="{7EE6FC6E-D0F7-4B93-8AA7-BD2990F1014F}" srcOrd="0" destOrd="0" presId="urn:microsoft.com/office/officeart/2005/8/layout/cycle8"/>
    <dgm:cxn modelId="{39A6E750-9C70-4AA7-ADFD-E2D72F113F3B}" type="presOf" srcId="{5F46BF39-2D0E-40D3-B521-C2AA0E0867C4}" destId="{48E0AE6E-27EB-48D6-84B3-961DF1E80B31}" srcOrd="0" destOrd="0" presId="urn:microsoft.com/office/officeart/2005/8/layout/cycle8"/>
    <dgm:cxn modelId="{FCE737C1-9E05-4B38-9407-E6B866C690F3}" srcId="{8D2B8337-1C44-4A92-9D1C-05E458AAF953}" destId="{5F46BF39-2D0E-40D3-B521-C2AA0E0867C4}" srcOrd="5" destOrd="0" parTransId="{FE97771C-BE6D-4559-8157-5F0BA5391CF0}" sibTransId="{54B797CD-E507-4895-9CC6-FF84B3E312AC}"/>
    <dgm:cxn modelId="{5CA37F39-3831-411D-8344-BBCBDBBC5B4B}" srcId="{8D2B8337-1C44-4A92-9D1C-05E458AAF953}" destId="{BF4FAB79-1CF2-4EDD-8A87-D4EC8BC1ABF1}" srcOrd="2" destOrd="0" parTransId="{47928D54-91A4-4A81-A22F-501AFC584E8C}" sibTransId="{32981C82-0208-4E0E-BDE0-219FB2CD8FFA}"/>
    <dgm:cxn modelId="{2303B40B-E0C0-48F0-BAA9-8B21C53DD702}" srcId="{8D2B8337-1C44-4A92-9D1C-05E458AAF953}" destId="{E4D4B749-3BE3-447C-ADE7-C02CF4331E5C}" srcOrd="3" destOrd="0" parTransId="{8AA38D82-4F86-4230-96B5-D5719D8E2A3E}" sibTransId="{1DA63493-437E-4AC8-ADEC-03701A9CEC95}"/>
    <dgm:cxn modelId="{9100CC40-76EE-4DBD-B02A-78EF7B3EF5E5}" srcId="{8D2B8337-1C44-4A92-9D1C-05E458AAF953}" destId="{091D7A98-3B94-497E-B7ED-FDB982185677}" srcOrd="1" destOrd="0" parTransId="{6CDAD9B3-E262-4886-B0C0-BF6FEFEC370F}" sibTransId="{149C2593-4CDA-4A91-9B61-60DC9CFDC548}"/>
    <dgm:cxn modelId="{C31505C1-837C-4C80-B685-938C1DCF65BF}" srcId="{8D2B8337-1C44-4A92-9D1C-05E458AAF953}" destId="{D716CA51-C21F-4E71-87C2-261FB2ECCDA6}" srcOrd="0" destOrd="0" parTransId="{40057815-4DA8-4FDE-AF2E-7A0530477A30}" sibTransId="{E4B6FA05-7B41-4D6D-86B1-C2D4B65CFBD2}"/>
    <dgm:cxn modelId="{72227752-C876-4A41-A0E6-355E994E41B7}" type="presParOf" srcId="{7EE6FC6E-D0F7-4B93-8AA7-BD2990F1014F}" destId="{6D8BE004-C5C8-46C0-A54E-4761CBFB8C90}" srcOrd="0" destOrd="0" presId="urn:microsoft.com/office/officeart/2005/8/layout/cycle8"/>
    <dgm:cxn modelId="{82EC8171-5DDC-4B1B-B998-6032DBF9362F}" type="presParOf" srcId="{7EE6FC6E-D0F7-4B93-8AA7-BD2990F1014F}" destId="{7A7174FE-F838-4133-A1D0-2161C8D35AD5}" srcOrd="1" destOrd="0" presId="urn:microsoft.com/office/officeart/2005/8/layout/cycle8"/>
    <dgm:cxn modelId="{E49E8B94-E6AE-40CE-9198-33444568AF0B}" type="presParOf" srcId="{7EE6FC6E-D0F7-4B93-8AA7-BD2990F1014F}" destId="{3D8232BF-263E-4BEB-82AB-2D568B4521E4}" srcOrd="2" destOrd="0" presId="urn:microsoft.com/office/officeart/2005/8/layout/cycle8"/>
    <dgm:cxn modelId="{EE0FA7A1-32CC-4AC7-867F-B8726ACDF6A4}" type="presParOf" srcId="{7EE6FC6E-D0F7-4B93-8AA7-BD2990F1014F}" destId="{D7AF52D5-C414-4F9D-8D42-01D6FE83AF2B}" srcOrd="3" destOrd="0" presId="urn:microsoft.com/office/officeart/2005/8/layout/cycle8"/>
    <dgm:cxn modelId="{B7E66AE4-1453-442D-B3FC-8E715805CF59}" type="presParOf" srcId="{7EE6FC6E-D0F7-4B93-8AA7-BD2990F1014F}" destId="{C47D62E6-8626-496D-91AC-87B1DB16DBFA}" srcOrd="4" destOrd="0" presId="urn:microsoft.com/office/officeart/2005/8/layout/cycle8"/>
    <dgm:cxn modelId="{2AA5B276-B6E2-46EF-B77E-AFAF45C467B7}" type="presParOf" srcId="{7EE6FC6E-D0F7-4B93-8AA7-BD2990F1014F}" destId="{2B843FB8-BCDD-4B10-A1F0-657AC47CE79D}" srcOrd="5" destOrd="0" presId="urn:microsoft.com/office/officeart/2005/8/layout/cycle8"/>
    <dgm:cxn modelId="{B144846F-A2FE-49F6-AAE4-0D128AAD8F45}" type="presParOf" srcId="{7EE6FC6E-D0F7-4B93-8AA7-BD2990F1014F}" destId="{95A340DF-D628-4ED7-94FA-DC8D3F800204}" srcOrd="6" destOrd="0" presId="urn:microsoft.com/office/officeart/2005/8/layout/cycle8"/>
    <dgm:cxn modelId="{C2FEC1CA-C20B-4E41-B88F-63E2C4B42D65}" type="presParOf" srcId="{7EE6FC6E-D0F7-4B93-8AA7-BD2990F1014F}" destId="{0B1E00AE-9B75-4857-BEB1-B2568B5AA4F1}" srcOrd="7" destOrd="0" presId="urn:microsoft.com/office/officeart/2005/8/layout/cycle8"/>
    <dgm:cxn modelId="{653D7D45-E413-4EA2-8E4D-96F09D603818}" type="presParOf" srcId="{7EE6FC6E-D0F7-4B93-8AA7-BD2990F1014F}" destId="{4D095B51-7F68-42FA-9127-C4D04C588F96}" srcOrd="8" destOrd="0" presId="urn:microsoft.com/office/officeart/2005/8/layout/cycle8"/>
    <dgm:cxn modelId="{277B50A2-E65B-4245-ADE6-A443B8FA46AB}" type="presParOf" srcId="{7EE6FC6E-D0F7-4B93-8AA7-BD2990F1014F}" destId="{FDCE5F69-2ACE-4C82-B57F-FFD521104728}" srcOrd="9" destOrd="0" presId="urn:microsoft.com/office/officeart/2005/8/layout/cycle8"/>
    <dgm:cxn modelId="{6E5D9001-193E-441A-9E73-3A52170CAD8E}" type="presParOf" srcId="{7EE6FC6E-D0F7-4B93-8AA7-BD2990F1014F}" destId="{EAE8DC58-D20F-47AF-9F59-24FEA35352F3}" srcOrd="10" destOrd="0" presId="urn:microsoft.com/office/officeart/2005/8/layout/cycle8"/>
    <dgm:cxn modelId="{621F7D44-BDED-4E09-90BF-175AC74AAE56}" type="presParOf" srcId="{7EE6FC6E-D0F7-4B93-8AA7-BD2990F1014F}" destId="{55C1D712-1A01-4EC4-BFFB-511943F9F1EB}" srcOrd="11" destOrd="0" presId="urn:microsoft.com/office/officeart/2005/8/layout/cycle8"/>
    <dgm:cxn modelId="{DB0E6EFC-F86A-4EAF-B9F4-615EAE9838AF}" type="presParOf" srcId="{7EE6FC6E-D0F7-4B93-8AA7-BD2990F1014F}" destId="{21B07421-6A02-42FE-A529-BCC8B176B4DD}" srcOrd="12" destOrd="0" presId="urn:microsoft.com/office/officeart/2005/8/layout/cycle8"/>
    <dgm:cxn modelId="{A974A179-41AC-4850-B5BD-E18B45701070}" type="presParOf" srcId="{7EE6FC6E-D0F7-4B93-8AA7-BD2990F1014F}" destId="{6F5517D7-8D1C-41DD-B664-D7CBA20DEB6F}" srcOrd="13" destOrd="0" presId="urn:microsoft.com/office/officeart/2005/8/layout/cycle8"/>
    <dgm:cxn modelId="{FFC51A81-2906-46FE-AD83-3860ADF101A9}" type="presParOf" srcId="{7EE6FC6E-D0F7-4B93-8AA7-BD2990F1014F}" destId="{3676F97C-ACF1-4766-9684-2BB2FDECDA8C}" srcOrd="14" destOrd="0" presId="urn:microsoft.com/office/officeart/2005/8/layout/cycle8"/>
    <dgm:cxn modelId="{3763A6A6-EEBB-48E2-96A2-1CAAC1F9632C}" type="presParOf" srcId="{7EE6FC6E-D0F7-4B93-8AA7-BD2990F1014F}" destId="{2694EC42-98F2-4AB3-8FC0-554CECE7F446}" srcOrd="15" destOrd="0" presId="urn:microsoft.com/office/officeart/2005/8/layout/cycle8"/>
    <dgm:cxn modelId="{165296E9-9EDC-45E5-A0C3-ABA8200EBD1C}" type="presParOf" srcId="{7EE6FC6E-D0F7-4B93-8AA7-BD2990F1014F}" destId="{CEBDA513-4378-498E-83E9-FEC0EEC33A88}" srcOrd="16" destOrd="0" presId="urn:microsoft.com/office/officeart/2005/8/layout/cycle8"/>
    <dgm:cxn modelId="{AD225DD0-702B-4629-AD97-CD386DED5784}" type="presParOf" srcId="{7EE6FC6E-D0F7-4B93-8AA7-BD2990F1014F}" destId="{98B882A9-0813-4455-A6FB-299885F18B02}" srcOrd="17" destOrd="0" presId="urn:microsoft.com/office/officeart/2005/8/layout/cycle8"/>
    <dgm:cxn modelId="{2476AAC4-40D6-41DA-8A66-C2B65E019D6D}" type="presParOf" srcId="{7EE6FC6E-D0F7-4B93-8AA7-BD2990F1014F}" destId="{479B4B74-721F-4465-A360-17288A5AE7A8}" srcOrd="18" destOrd="0" presId="urn:microsoft.com/office/officeart/2005/8/layout/cycle8"/>
    <dgm:cxn modelId="{ACB47775-64BF-4D5D-A8E7-4433D4C71719}" type="presParOf" srcId="{7EE6FC6E-D0F7-4B93-8AA7-BD2990F1014F}" destId="{EE4B4D33-4DBC-4C7A-8A79-5D56D8E1D2BA}" srcOrd="19" destOrd="0" presId="urn:microsoft.com/office/officeart/2005/8/layout/cycle8"/>
    <dgm:cxn modelId="{36016AB5-24DC-4ACE-AC95-BF407D95F294}" type="presParOf" srcId="{7EE6FC6E-D0F7-4B93-8AA7-BD2990F1014F}" destId="{48E0AE6E-27EB-48D6-84B3-961DF1E80B31}" srcOrd="20" destOrd="0" presId="urn:microsoft.com/office/officeart/2005/8/layout/cycle8"/>
    <dgm:cxn modelId="{2085C943-616F-40CE-B8F2-7D05D9FDE2BB}" type="presParOf" srcId="{7EE6FC6E-D0F7-4B93-8AA7-BD2990F1014F}" destId="{5B97AB15-9688-489D-BB30-B6F83BB62E2F}" srcOrd="21" destOrd="0" presId="urn:microsoft.com/office/officeart/2005/8/layout/cycle8"/>
    <dgm:cxn modelId="{A0389DEC-786F-40EE-82CA-9154969F6E99}" type="presParOf" srcId="{7EE6FC6E-D0F7-4B93-8AA7-BD2990F1014F}" destId="{173DDE06-348F-4809-9F4A-AC240EADBC39}" srcOrd="22" destOrd="0" presId="urn:microsoft.com/office/officeart/2005/8/layout/cycle8"/>
    <dgm:cxn modelId="{1E2D5154-C79C-4F93-8C4E-5BEC79496E00}" type="presParOf" srcId="{7EE6FC6E-D0F7-4B93-8AA7-BD2990F1014F}" destId="{4CAE6E2F-E40B-42AA-AC41-51E0044E61DB}" srcOrd="23" destOrd="0" presId="urn:microsoft.com/office/officeart/2005/8/layout/cycle8"/>
    <dgm:cxn modelId="{6CB480D2-7FE8-4056-8978-BD7C7263DA05}" type="presParOf" srcId="{7EE6FC6E-D0F7-4B93-8AA7-BD2990F1014F}" destId="{3803127B-94D2-4603-9803-C1918796104D}" srcOrd="24" destOrd="0" presId="urn:microsoft.com/office/officeart/2005/8/layout/cycle8"/>
    <dgm:cxn modelId="{6AB3E6F3-4E4E-4216-A960-34F08498E6E4}" type="presParOf" srcId="{7EE6FC6E-D0F7-4B93-8AA7-BD2990F1014F}" destId="{AB5AFA6D-FEFF-475E-B86F-F5F6D69312C1}" srcOrd="25" destOrd="0" presId="urn:microsoft.com/office/officeart/2005/8/layout/cycle8"/>
    <dgm:cxn modelId="{2436CEFD-AF8B-4F78-9099-376D0FBDB32A}" type="presParOf" srcId="{7EE6FC6E-D0F7-4B93-8AA7-BD2990F1014F}" destId="{06E9E7CA-3AC4-4AA7-AC0C-8FF7ECC5FC43}" srcOrd="26" destOrd="0" presId="urn:microsoft.com/office/officeart/2005/8/layout/cycle8"/>
    <dgm:cxn modelId="{7577D9C0-0C3A-4701-B662-098C8E0DE96D}" type="presParOf" srcId="{7EE6FC6E-D0F7-4B93-8AA7-BD2990F1014F}" destId="{F06134E1-6CF1-4DD1-892D-BD17CFCFBEC4}" srcOrd="27" destOrd="0" presId="urn:microsoft.com/office/officeart/2005/8/layout/cycle8"/>
    <dgm:cxn modelId="{67EB47BE-7127-4D34-B68A-6B33709B9338}" type="presParOf" srcId="{7EE6FC6E-D0F7-4B93-8AA7-BD2990F1014F}" destId="{C47815C8-1B8C-4040-BFCB-4EB67A2AF04D}" srcOrd="28" destOrd="0" presId="urn:microsoft.com/office/officeart/2005/8/layout/cycle8"/>
    <dgm:cxn modelId="{D97ECD81-2F4C-4546-9902-DDD003278E1E}" type="presParOf" srcId="{7EE6FC6E-D0F7-4B93-8AA7-BD2990F1014F}" destId="{1F078CA4-620D-4F27-9569-D6EDC813876C}" srcOrd="29" destOrd="0" presId="urn:microsoft.com/office/officeart/2005/8/layout/cycle8"/>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B1D064-83B9-42C9-8CDC-9C47E17D575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D3B1A17F-A3DB-464F-B54E-2C793AF42216}">
      <dgm:prSet phldrT="[Text]"/>
      <dgm:spPr>
        <a:solidFill>
          <a:srgbClr val="F7FFAB"/>
        </a:solidFill>
        <a:ln>
          <a:solidFill>
            <a:schemeClr val="accent1">
              <a:lumMod val="75000"/>
            </a:schemeClr>
          </a:solidFill>
        </a:ln>
      </dgm:spPr>
      <dgm:t>
        <a:bodyPr/>
        <a:lstStyle/>
        <a:p>
          <a:r>
            <a:rPr lang="en-US" baseline="0" dirty="0" smtClean="0">
              <a:solidFill>
                <a:schemeClr val="bg1"/>
              </a:solidFill>
            </a:rPr>
            <a:t>2 CFR 200</a:t>
          </a:r>
          <a:endParaRPr lang="en-US" baseline="0" dirty="0">
            <a:solidFill>
              <a:schemeClr val="bg1"/>
            </a:solidFill>
          </a:endParaRPr>
        </a:p>
      </dgm:t>
    </dgm:pt>
    <dgm:pt modelId="{D3DAB35A-3A98-470C-8321-B6A094F81EB4}" type="parTrans" cxnId="{67C527E7-7FB0-4698-A4C7-9F871AD53A0F}">
      <dgm:prSet/>
      <dgm:spPr/>
      <dgm:t>
        <a:bodyPr/>
        <a:lstStyle/>
        <a:p>
          <a:endParaRPr lang="en-US"/>
        </a:p>
      </dgm:t>
    </dgm:pt>
    <dgm:pt modelId="{92DA253D-1356-467F-9302-DC0EE342347C}" type="sibTrans" cxnId="{67C527E7-7FB0-4698-A4C7-9F871AD53A0F}">
      <dgm:prSet/>
      <dgm:spPr/>
      <dgm:t>
        <a:bodyPr/>
        <a:lstStyle/>
        <a:p>
          <a:endParaRPr lang="en-US"/>
        </a:p>
      </dgm:t>
    </dgm:pt>
    <dgm:pt modelId="{90799935-CAC6-4945-981E-C5395AF720C8}">
      <dgm:prSet phldrT="[Text]"/>
      <dgm:spPr>
        <a:solidFill>
          <a:srgbClr val="FFFF00"/>
        </a:solidFill>
      </dgm:spPr>
      <dgm:t>
        <a:bodyPr/>
        <a:lstStyle/>
        <a:p>
          <a:r>
            <a:rPr lang="en-US" dirty="0" smtClean="0">
              <a:solidFill>
                <a:schemeClr val="bg1"/>
              </a:solidFill>
            </a:rPr>
            <a:t> A-21</a:t>
          </a:r>
          <a:endParaRPr lang="en-US" dirty="0">
            <a:solidFill>
              <a:schemeClr val="bg1"/>
            </a:solidFill>
          </a:endParaRPr>
        </a:p>
      </dgm:t>
    </dgm:pt>
    <dgm:pt modelId="{C848D211-4D03-415C-B4A1-2B2DE620A0F3}" type="parTrans" cxnId="{EB88FF0F-7F5D-42A8-AE95-109C07871213}">
      <dgm:prSet/>
      <dgm:spPr/>
      <dgm:t>
        <a:bodyPr/>
        <a:lstStyle/>
        <a:p>
          <a:endParaRPr lang="en-US"/>
        </a:p>
      </dgm:t>
    </dgm:pt>
    <dgm:pt modelId="{A7C0EAAC-0996-4971-82FE-60C6BD5AF8EB}" type="sibTrans" cxnId="{EB88FF0F-7F5D-42A8-AE95-109C07871213}">
      <dgm:prSet/>
      <dgm:spPr/>
      <dgm:t>
        <a:bodyPr/>
        <a:lstStyle/>
        <a:p>
          <a:endParaRPr lang="en-US"/>
        </a:p>
      </dgm:t>
    </dgm:pt>
    <dgm:pt modelId="{69BB096E-FB21-4FC4-8EF3-C6856B2AA300}">
      <dgm:prSet phldrT="[Text]"/>
      <dgm:spPr>
        <a:solidFill>
          <a:srgbClr val="FFFF00"/>
        </a:solidFill>
      </dgm:spPr>
      <dgm:t>
        <a:bodyPr/>
        <a:lstStyle/>
        <a:p>
          <a:r>
            <a:rPr lang="en-US" dirty="0" smtClean="0">
              <a:solidFill>
                <a:schemeClr val="bg1"/>
              </a:solidFill>
            </a:rPr>
            <a:t>A-110</a:t>
          </a:r>
          <a:endParaRPr lang="en-US" dirty="0">
            <a:solidFill>
              <a:schemeClr val="bg1"/>
            </a:solidFill>
          </a:endParaRPr>
        </a:p>
      </dgm:t>
    </dgm:pt>
    <dgm:pt modelId="{7C978A6E-71E9-448D-9850-A720EE5451DA}" type="parTrans" cxnId="{98C84E11-5255-4BD7-AD49-7C3BBD0CB5DC}">
      <dgm:prSet/>
      <dgm:spPr/>
      <dgm:t>
        <a:bodyPr/>
        <a:lstStyle/>
        <a:p>
          <a:endParaRPr lang="en-US"/>
        </a:p>
      </dgm:t>
    </dgm:pt>
    <dgm:pt modelId="{01535A22-C1F6-436B-A61F-262C6EA113CF}" type="sibTrans" cxnId="{98C84E11-5255-4BD7-AD49-7C3BBD0CB5DC}">
      <dgm:prSet/>
      <dgm:spPr/>
      <dgm:t>
        <a:bodyPr/>
        <a:lstStyle/>
        <a:p>
          <a:endParaRPr lang="en-US"/>
        </a:p>
      </dgm:t>
    </dgm:pt>
    <dgm:pt modelId="{2640A6F9-0EC6-41F0-BEBF-87D0384C756C}">
      <dgm:prSet phldrT="[Text]"/>
      <dgm:spPr>
        <a:solidFill>
          <a:srgbClr val="FFFF00"/>
        </a:solidFill>
      </dgm:spPr>
      <dgm:t>
        <a:bodyPr/>
        <a:lstStyle/>
        <a:p>
          <a:r>
            <a:rPr lang="en-US" dirty="0" smtClean="0">
              <a:solidFill>
                <a:schemeClr val="bg1"/>
              </a:solidFill>
            </a:rPr>
            <a:t>A-133</a:t>
          </a:r>
          <a:endParaRPr lang="en-US" dirty="0">
            <a:solidFill>
              <a:schemeClr val="bg1"/>
            </a:solidFill>
          </a:endParaRPr>
        </a:p>
      </dgm:t>
    </dgm:pt>
    <dgm:pt modelId="{E1370871-B902-46C9-BC51-8DA55473B1A1}" type="parTrans" cxnId="{B8D23E57-4A97-4647-88F6-AB1A6E5E0421}">
      <dgm:prSet/>
      <dgm:spPr/>
      <dgm:t>
        <a:bodyPr/>
        <a:lstStyle/>
        <a:p>
          <a:endParaRPr lang="en-US"/>
        </a:p>
      </dgm:t>
    </dgm:pt>
    <dgm:pt modelId="{88B8F748-9389-43A3-B123-7B7CEC30FB48}" type="sibTrans" cxnId="{B8D23E57-4A97-4647-88F6-AB1A6E5E0421}">
      <dgm:prSet/>
      <dgm:spPr/>
      <dgm:t>
        <a:bodyPr/>
        <a:lstStyle/>
        <a:p>
          <a:endParaRPr lang="en-US"/>
        </a:p>
      </dgm:t>
    </dgm:pt>
    <dgm:pt modelId="{1B75FBD7-A831-479F-9AA0-AB7EAF3A2484}">
      <dgm:prSet phldrT="[Text]"/>
      <dgm:spPr/>
      <dgm:t>
        <a:bodyPr/>
        <a:lstStyle/>
        <a:p>
          <a:r>
            <a:rPr lang="en-US" dirty="0" smtClean="0"/>
            <a:t>A-89</a:t>
          </a:r>
          <a:endParaRPr lang="en-US" dirty="0"/>
        </a:p>
      </dgm:t>
    </dgm:pt>
    <dgm:pt modelId="{9C302E73-ABE1-410D-8A93-1E2FC9EEB35C}" type="parTrans" cxnId="{C5E0AB16-0F40-483C-86A9-1D8068535846}">
      <dgm:prSet/>
      <dgm:spPr/>
      <dgm:t>
        <a:bodyPr/>
        <a:lstStyle/>
        <a:p>
          <a:endParaRPr lang="en-US"/>
        </a:p>
      </dgm:t>
    </dgm:pt>
    <dgm:pt modelId="{36C5E90E-7C8E-41CD-9BEC-F5D4AB787FE1}" type="sibTrans" cxnId="{C5E0AB16-0F40-483C-86A9-1D8068535846}">
      <dgm:prSet/>
      <dgm:spPr/>
      <dgm:t>
        <a:bodyPr/>
        <a:lstStyle/>
        <a:p>
          <a:endParaRPr lang="en-US"/>
        </a:p>
      </dgm:t>
    </dgm:pt>
    <dgm:pt modelId="{76B7BADF-C19B-4C56-A1F2-AF55531B0FE1}">
      <dgm:prSet phldrT="[Text]"/>
      <dgm:spPr/>
      <dgm:t>
        <a:bodyPr/>
        <a:lstStyle/>
        <a:p>
          <a:r>
            <a:rPr lang="en-US" dirty="0" smtClean="0"/>
            <a:t>A-102</a:t>
          </a:r>
          <a:endParaRPr lang="en-US" dirty="0"/>
        </a:p>
      </dgm:t>
    </dgm:pt>
    <dgm:pt modelId="{EA3D2D6B-FA5E-4ACF-925F-EAEA3A4F9BEB}" type="parTrans" cxnId="{E9109725-331F-4D39-ABC9-D6B9BC228FDD}">
      <dgm:prSet/>
      <dgm:spPr/>
      <dgm:t>
        <a:bodyPr/>
        <a:lstStyle/>
        <a:p>
          <a:endParaRPr lang="en-US"/>
        </a:p>
      </dgm:t>
    </dgm:pt>
    <dgm:pt modelId="{A809965B-A8A6-4415-9867-2398B6D40F4F}" type="sibTrans" cxnId="{E9109725-331F-4D39-ABC9-D6B9BC228FDD}">
      <dgm:prSet/>
      <dgm:spPr/>
      <dgm:t>
        <a:bodyPr/>
        <a:lstStyle/>
        <a:p>
          <a:endParaRPr lang="en-US"/>
        </a:p>
      </dgm:t>
    </dgm:pt>
    <dgm:pt modelId="{E4F80BC7-BFB5-462B-8F5A-E30AECE91FA6}">
      <dgm:prSet phldrT="[Text]"/>
      <dgm:spPr/>
      <dgm:t>
        <a:bodyPr/>
        <a:lstStyle/>
        <a:p>
          <a:r>
            <a:rPr lang="en-US" dirty="0" smtClean="0"/>
            <a:t>A-50</a:t>
          </a:r>
          <a:endParaRPr lang="en-US" dirty="0"/>
        </a:p>
      </dgm:t>
    </dgm:pt>
    <dgm:pt modelId="{63BBBE5F-2D4D-4DE3-BB30-3D6A7A7ED260}" type="parTrans" cxnId="{8FE09058-773C-4444-A7E0-B0587F7C5335}">
      <dgm:prSet/>
      <dgm:spPr/>
      <dgm:t>
        <a:bodyPr/>
        <a:lstStyle/>
        <a:p>
          <a:endParaRPr lang="en-US"/>
        </a:p>
      </dgm:t>
    </dgm:pt>
    <dgm:pt modelId="{7722B1F6-7C68-4DD0-B3E0-89E8E7BF06DA}" type="sibTrans" cxnId="{8FE09058-773C-4444-A7E0-B0587F7C5335}">
      <dgm:prSet/>
      <dgm:spPr/>
      <dgm:t>
        <a:bodyPr/>
        <a:lstStyle/>
        <a:p>
          <a:endParaRPr lang="en-US"/>
        </a:p>
      </dgm:t>
    </dgm:pt>
    <dgm:pt modelId="{FDAEFF39-5668-4A9C-BD4A-210175644378}">
      <dgm:prSet phldrT="[Text]"/>
      <dgm:spPr/>
      <dgm:t>
        <a:bodyPr/>
        <a:lstStyle/>
        <a:p>
          <a:r>
            <a:rPr lang="en-US" dirty="0" smtClean="0"/>
            <a:t>A-122</a:t>
          </a:r>
          <a:endParaRPr lang="en-US" dirty="0"/>
        </a:p>
      </dgm:t>
    </dgm:pt>
    <dgm:pt modelId="{7FC881DA-1DFA-4FF2-AF3D-2392B02F0FF5}" type="parTrans" cxnId="{058155EA-0007-49A2-B0AF-1A1CDA3FECD8}">
      <dgm:prSet/>
      <dgm:spPr/>
      <dgm:t>
        <a:bodyPr/>
        <a:lstStyle/>
        <a:p>
          <a:endParaRPr lang="en-US"/>
        </a:p>
      </dgm:t>
    </dgm:pt>
    <dgm:pt modelId="{3461325B-BFE2-48AC-A379-B0C17BEE13BC}" type="sibTrans" cxnId="{058155EA-0007-49A2-B0AF-1A1CDA3FECD8}">
      <dgm:prSet/>
      <dgm:spPr/>
      <dgm:t>
        <a:bodyPr/>
        <a:lstStyle/>
        <a:p>
          <a:endParaRPr lang="en-US"/>
        </a:p>
      </dgm:t>
    </dgm:pt>
    <dgm:pt modelId="{E580103D-9845-47A4-B9E4-FEF091D26135}">
      <dgm:prSet phldrT="[Text]"/>
      <dgm:spPr/>
      <dgm:t>
        <a:bodyPr/>
        <a:lstStyle/>
        <a:p>
          <a:r>
            <a:rPr lang="en-US" dirty="0" smtClean="0"/>
            <a:t>A-87</a:t>
          </a:r>
          <a:endParaRPr lang="en-US" dirty="0"/>
        </a:p>
      </dgm:t>
    </dgm:pt>
    <dgm:pt modelId="{4AFD3AF8-FD8E-478B-84E1-3249BD652AD4}" type="parTrans" cxnId="{5DB87650-B46C-4FC0-A91D-B79C2C20FD80}">
      <dgm:prSet/>
      <dgm:spPr/>
      <dgm:t>
        <a:bodyPr/>
        <a:lstStyle/>
        <a:p>
          <a:endParaRPr lang="en-US"/>
        </a:p>
      </dgm:t>
    </dgm:pt>
    <dgm:pt modelId="{B2A5ED9C-CE46-424F-BD98-763C4FCA052B}" type="sibTrans" cxnId="{5DB87650-B46C-4FC0-A91D-B79C2C20FD80}">
      <dgm:prSet/>
      <dgm:spPr/>
      <dgm:t>
        <a:bodyPr/>
        <a:lstStyle/>
        <a:p>
          <a:endParaRPr lang="en-US"/>
        </a:p>
      </dgm:t>
    </dgm:pt>
    <dgm:pt modelId="{AE59794D-7D17-466C-8CD5-9D5417067CD5}" type="pres">
      <dgm:prSet presAssocID="{92B1D064-83B9-42C9-8CDC-9C47E17D575A}" presName="Name0" presStyleCnt="0">
        <dgm:presLayoutVars>
          <dgm:chMax val="1"/>
          <dgm:dir/>
          <dgm:animLvl val="ctr"/>
          <dgm:resizeHandles val="exact"/>
        </dgm:presLayoutVars>
      </dgm:prSet>
      <dgm:spPr/>
      <dgm:t>
        <a:bodyPr/>
        <a:lstStyle/>
        <a:p>
          <a:endParaRPr lang="en-US"/>
        </a:p>
      </dgm:t>
    </dgm:pt>
    <dgm:pt modelId="{F8D67F31-3AB7-48C0-9CF6-5D1DC1E0D11A}" type="pres">
      <dgm:prSet presAssocID="{D3B1A17F-A3DB-464F-B54E-2C793AF42216}" presName="centerShape" presStyleLbl="node0" presStyleIdx="0" presStyleCnt="1"/>
      <dgm:spPr/>
      <dgm:t>
        <a:bodyPr/>
        <a:lstStyle/>
        <a:p>
          <a:endParaRPr lang="en-US"/>
        </a:p>
      </dgm:t>
    </dgm:pt>
    <dgm:pt modelId="{171324DF-CFC8-4E6E-925B-0DAAA1A2AC0A}" type="pres">
      <dgm:prSet presAssocID="{90799935-CAC6-4945-981E-C5395AF720C8}" presName="node" presStyleLbl="node1" presStyleIdx="0" presStyleCnt="8">
        <dgm:presLayoutVars>
          <dgm:bulletEnabled val="1"/>
        </dgm:presLayoutVars>
      </dgm:prSet>
      <dgm:spPr/>
      <dgm:t>
        <a:bodyPr/>
        <a:lstStyle/>
        <a:p>
          <a:endParaRPr lang="en-US"/>
        </a:p>
      </dgm:t>
    </dgm:pt>
    <dgm:pt modelId="{BCD4AD21-0CC0-45A0-8346-B7FEDDAF1086}" type="pres">
      <dgm:prSet presAssocID="{90799935-CAC6-4945-981E-C5395AF720C8}" presName="dummy" presStyleCnt="0"/>
      <dgm:spPr/>
    </dgm:pt>
    <dgm:pt modelId="{2B198FF0-9E48-484E-AE2C-67ED82AD395D}" type="pres">
      <dgm:prSet presAssocID="{A7C0EAAC-0996-4971-82FE-60C6BD5AF8EB}" presName="sibTrans" presStyleLbl="sibTrans2D1" presStyleIdx="0" presStyleCnt="8"/>
      <dgm:spPr/>
      <dgm:t>
        <a:bodyPr/>
        <a:lstStyle/>
        <a:p>
          <a:endParaRPr lang="en-US"/>
        </a:p>
      </dgm:t>
    </dgm:pt>
    <dgm:pt modelId="{5031735B-1745-4FB4-8FB7-50718CCDE738}" type="pres">
      <dgm:prSet presAssocID="{69BB096E-FB21-4FC4-8EF3-C6856B2AA300}" presName="node" presStyleLbl="node1" presStyleIdx="1" presStyleCnt="8">
        <dgm:presLayoutVars>
          <dgm:bulletEnabled val="1"/>
        </dgm:presLayoutVars>
      </dgm:prSet>
      <dgm:spPr/>
      <dgm:t>
        <a:bodyPr/>
        <a:lstStyle/>
        <a:p>
          <a:endParaRPr lang="en-US"/>
        </a:p>
      </dgm:t>
    </dgm:pt>
    <dgm:pt modelId="{4BCC5AAC-A4FF-4AC4-A2A0-F3B4F82139E5}" type="pres">
      <dgm:prSet presAssocID="{69BB096E-FB21-4FC4-8EF3-C6856B2AA300}" presName="dummy" presStyleCnt="0"/>
      <dgm:spPr/>
    </dgm:pt>
    <dgm:pt modelId="{68BB14D2-3CCF-40EF-8940-B1EF3E29678C}" type="pres">
      <dgm:prSet presAssocID="{01535A22-C1F6-436B-A61F-262C6EA113CF}" presName="sibTrans" presStyleLbl="sibTrans2D1" presStyleIdx="1" presStyleCnt="8"/>
      <dgm:spPr/>
      <dgm:t>
        <a:bodyPr/>
        <a:lstStyle/>
        <a:p>
          <a:endParaRPr lang="en-US"/>
        </a:p>
      </dgm:t>
    </dgm:pt>
    <dgm:pt modelId="{B0D64606-6842-4C95-8E46-145979021011}" type="pres">
      <dgm:prSet presAssocID="{2640A6F9-0EC6-41F0-BEBF-87D0384C756C}" presName="node" presStyleLbl="node1" presStyleIdx="2" presStyleCnt="8">
        <dgm:presLayoutVars>
          <dgm:bulletEnabled val="1"/>
        </dgm:presLayoutVars>
      </dgm:prSet>
      <dgm:spPr/>
      <dgm:t>
        <a:bodyPr/>
        <a:lstStyle/>
        <a:p>
          <a:endParaRPr lang="en-US"/>
        </a:p>
      </dgm:t>
    </dgm:pt>
    <dgm:pt modelId="{E066D240-6244-4398-9523-F1FF39EF8928}" type="pres">
      <dgm:prSet presAssocID="{2640A6F9-0EC6-41F0-BEBF-87D0384C756C}" presName="dummy" presStyleCnt="0"/>
      <dgm:spPr/>
    </dgm:pt>
    <dgm:pt modelId="{DBD331CE-E9B2-4817-9B50-DCA87B110A3E}" type="pres">
      <dgm:prSet presAssocID="{88B8F748-9389-43A3-B123-7B7CEC30FB48}" presName="sibTrans" presStyleLbl="sibTrans2D1" presStyleIdx="2" presStyleCnt="8" custLinFactNeighborX="1894" custLinFactNeighborY="7239"/>
      <dgm:spPr/>
      <dgm:t>
        <a:bodyPr/>
        <a:lstStyle/>
        <a:p>
          <a:endParaRPr lang="en-US"/>
        </a:p>
      </dgm:t>
    </dgm:pt>
    <dgm:pt modelId="{4A8313AD-0176-4942-8E1A-0CE7706CB31C}" type="pres">
      <dgm:prSet presAssocID="{1B75FBD7-A831-479F-9AA0-AB7EAF3A2484}" presName="node" presStyleLbl="node1" presStyleIdx="3" presStyleCnt="8">
        <dgm:presLayoutVars>
          <dgm:bulletEnabled val="1"/>
        </dgm:presLayoutVars>
      </dgm:prSet>
      <dgm:spPr/>
      <dgm:t>
        <a:bodyPr/>
        <a:lstStyle/>
        <a:p>
          <a:endParaRPr lang="en-US"/>
        </a:p>
      </dgm:t>
    </dgm:pt>
    <dgm:pt modelId="{FE75CE29-CE89-4F1C-9566-DD389F066BF0}" type="pres">
      <dgm:prSet presAssocID="{1B75FBD7-A831-479F-9AA0-AB7EAF3A2484}" presName="dummy" presStyleCnt="0"/>
      <dgm:spPr/>
    </dgm:pt>
    <dgm:pt modelId="{096D398A-FB05-4F0E-9B9A-DECA13BCC273}" type="pres">
      <dgm:prSet presAssocID="{36C5E90E-7C8E-41CD-9BEC-F5D4AB787FE1}" presName="sibTrans" presStyleLbl="sibTrans2D1" presStyleIdx="3" presStyleCnt="8"/>
      <dgm:spPr/>
      <dgm:t>
        <a:bodyPr/>
        <a:lstStyle/>
        <a:p>
          <a:endParaRPr lang="en-US"/>
        </a:p>
      </dgm:t>
    </dgm:pt>
    <dgm:pt modelId="{ED2AB939-E8AB-4E08-9E7E-43E326B8AB70}" type="pres">
      <dgm:prSet presAssocID="{76B7BADF-C19B-4C56-A1F2-AF55531B0FE1}" presName="node" presStyleLbl="node1" presStyleIdx="4" presStyleCnt="8">
        <dgm:presLayoutVars>
          <dgm:bulletEnabled val="1"/>
        </dgm:presLayoutVars>
      </dgm:prSet>
      <dgm:spPr/>
      <dgm:t>
        <a:bodyPr/>
        <a:lstStyle/>
        <a:p>
          <a:endParaRPr lang="en-US"/>
        </a:p>
      </dgm:t>
    </dgm:pt>
    <dgm:pt modelId="{FE5F4774-D9B6-4252-8294-0398C3F6D279}" type="pres">
      <dgm:prSet presAssocID="{76B7BADF-C19B-4C56-A1F2-AF55531B0FE1}" presName="dummy" presStyleCnt="0"/>
      <dgm:spPr/>
    </dgm:pt>
    <dgm:pt modelId="{ECB28FAA-0355-4C4A-91B9-6C84ADDE7E89}" type="pres">
      <dgm:prSet presAssocID="{A809965B-A8A6-4415-9867-2398B6D40F4F}" presName="sibTrans" presStyleLbl="sibTrans2D1" presStyleIdx="4" presStyleCnt="8" custLinFactNeighborX="-2688" custLinFactNeighborY="366"/>
      <dgm:spPr/>
      <dgm:t>
        <a:bodyPr/>
        <a:lstStyle/>
        <a:p>
          <a:endParaRPr lang="en-US"/>
        </a:p>
      </dgm:t>
    </dgm:pt>
    <dgm:pt modelId="{5A1D47F7-D7F5-4A45-956D-D4D479340DCE}" type="pres">
      <dgm:prSet presAssocID="{E4F80BC7-BFB5-462B-8F5A-E30AECE91FA6}" presName="node" presStyleLbl="node1" presStyleIdx="5" presStyleCnt="8">
        <dgm:presLayoutVars>
          <dgm:bulletEnabled val="1"/>
        </dgm:presLayoutVars>
      </dgm:prSet>
      <dgm:spPr/>
      <dgm:t>
        <a:bodyPr/>
        <a:lstStyle/>
        <a:p>
          <a:endParaRPr lang="en-US"/>
        </a:p>
      </dgm:t>
    </dgm:pt>
    <dgm:pt modelId="{742354FA-FFDE-42E3-B8E4-1AA02047F2AA}" type="pres">
      <dgm:prSet presAssocID="{E4F80BC7-BFB5-462B-8F5A-E30AECE91FA6}" presName="dummy" presStyleCnt="0"/>
      <dgm:spPr/>
    </dgm:pt>
    <dgm:pt modelId="{C96BF3FF-81E8-4286-9F8F-0D9D80B6CD5C}" type="pres">
      <dgm:prSet presAssocID="{7722B1F6-7C68-4DD0-B3E0-89E8E7BF06DA}" presName="sibTrans" presStyleLbl="sibTrans2D1" presStyleIdx="5" presStyleCnt="8"/>
      <dgm:spPr/>
      <dgm:t>
        <a:bodyPr/>
        <a:lstStyle/>
        <a:p>
          <a:endParaRPr lang="en-US"/>
        </a:p>
      </dgm:t>
    </dgm:pt>
    <dgm:pt modelId="{60B77D76-B82F-4BC9-B77E-A3743C8F85EE}" type="pres">
      <dgm:prSet presAssocID="{FDAEFF39-5668-4A9C-BD4A-210175644378}" presName="node" presStyleLbl="node1" presStyleIdx="6" presStyleCnt="8">
        <dgm:presLayoutVars>
          <dgm:bulletEnabled val="1"/>
        </dgm:presLayoutVars>
      </dgm:prSet>
      <dgm:spPr/>
      <dgm:t>
        <a:bodyPr/>
        <a:lstStyle/>
        <a:p>
          <a:endParaRPr lang="en-US"/>
        </a:p>
      </dgm:t>
    </dgm:pt>
    <dgm:pt modelId="{2D877142-CF74-4D9F-8595-EFA77A15D9A6}" type="pres">
      <dgm:prSet presAssocID="{FDAEFF39-5668-4A9C-BD4A-210175644378}" presName="dummy" presStyleCnt="0"/>
      <dgm:spPr/>
    </dgm:pt>
    <dgm:pt modelId="{AFA7808E-7CAB-43AE-8A81-0290CAA867B5}" type="pres">
      <dgm:prSet presAssocID="{3461325B-BFE2-48AC-A379-B0C17BEE13BC}" presName="sibTrans" presStyleLbl="sibTrans2D1" presStyleIdx="6" presStyleCnt="8"/>
      <dgm:spPr/>
      <dgm:t>
        <a:bodyPr/>
        <a:lstStyle/>
        <a:p>
          <a:endParaRPr lang="en-US"/>
        </a:p>
      </dgm:t>
    </dgm:pt>
    <dgm:pt modelId="{020F3EED-7F15-4A01-8BA6-CFE03A08FBC9}" type="pres">
      <dgm:prSet presAssocID="{E580103D-9845-47A4-B9E4-FEF091D26135}" presName="node" presStyleLbl="node1" presStyleIdx="7" presStyleCnt="8">
        <dgm:presLayoutVars>
          <dgm:bulletEnabled val="1"/>
        </dgm:presLayoutVars>
      </dgm:prSet>
      <dgm:spPr/>
      <dgm:t>
        <a:bodyPr/>
        <a:lstStyle/>
        <a:p>
          <a:endParaRPr lang="en-US"/>
        </a:p>
      </dgm:t>
    </dgm:pt>
    <dgm:pt modelId="{03141E1B-DAF7-4D74-9439-2E63E01A7E80}" type="pres">
      <dgm:prSet presAssocID="{E580103D-9845-47A4-B9E4-FEF091D26135}" presName="dummy" presStyleCnt="0"/>
      <dgm:spPr/>
    </dgm:pt>
    <dgm:pt modelId="{CF5241C9-59CA-40DF-8FEF-54F91F264B48}" type="pres">
      <dgm:prSet presAssocID="{B2A5ED9C-CE46-424F-BD98-763C4FCA052B}" presName="sibTrans" presStyleLbl="sibTrans2D1" presStyleIdx="7" presStyleCnt="8"/>
      <dgm:spPr/>
      <dgm:t>
        <a:bodyPr/>
        <a:lstStyle/>
        <a:p>
          <a:endParaRPr lang="en-US"/>
        </a:p>
      </dgm:t>
    </dgm:pt>
  </dgm:ptLst>
  <dgm:cxnLst>
    <dgm:cxn modelId="{BA7E3220-F316-47A6-AB50-62AFE6710F4F}" type="presOf" srcId="{2640A6F9-0EC6-41F0-BEBF-87D0384C756C}" destId="{B0D64606-6842-4C95-8E46-145979021011}" srcOrd="0" destOrd="0" presId="urn:microsoft.com/office/officeart/2005/8/layout/radial6"/>
    <dgm:cxn modelId="{6274E13A-B6BC-45F2-9102-45F9F2EEDA6E}" type="presOf" srcId="{FDAEFF39-5668-4A9C-BD4A-210175644378}" destId="{60B77D76-B82F-4BC9-B77E-A3743C8F85EE}" srcOrd="0" destOrd="0" presId="urn:microsoft.com/office/officeart/2005/8/layout/radial6"/>
    <dgm:cxn modelId="{98C84E11-5255-4BD7-AD49-7C3BBD0CB5DC}" srcId="{D3B1A17F-A3DB-464F-B54E-2C793AF42216}" destId="{69BB096E-FB21-4FC4-8EF3-C6856B2AA300}" srcOrd="1" destOrd="0" parTransId="{7C978A6E-71E9-448D-9850-A720EE5451DA}" sibTransId="{01535A22-C1F6-436B-A61F-262C6EA113CF}"/>
    <dgm:cxn modelId="{77FA6179-34DB-4158-985D-CD1382F131E6}" type="presOf" srcId="{B2A5ED9C-CE46-424F-BD98-763C4FCA052B}" destId="{CF5241C9-59CA-40DF-8FEF-54F91F264B48}" srcOrd="0" destOrd="0" presId="urn:microsoft.com/office/officeart/2005/8/layout/radial6"/>
    <dgm:cxn modelId="{C5E0AB16-0F40-483C-86A9-1D8068535846}" srcId="{D3B1A17F-A3DB-464F-B54E-2C793AF42216}" destId="{1B75FBD7-A831-479F-9AA0-AB7EAF3A2484}" srcOrd="3" destOrd="0" parTransId="{9C302E73-ABE1-410D-8A93-1E2FC9EEB35C}" sibTransId="{36C5E90E-7C8E-41CD-9BEC-F5D4AB787FE1}"/>
    <dgm:cxn modelId="{058155EA-0007-49A2-B0AF-1A1CDA3FECD8}" srcId="{D3B1A17F-A3DB-464F-B54E-2C793AF42216}" destId="{FDAEFF39-5668-4A9C-BD4A-210175644378}" srcOrd="6" destOrd="0" parTransId="{7FC881DA-1DFA-4FF2-AF3D-2392B02F0FF5}" sibTransId="{3461325B-BFE2-48AC-A379-B0C17BEE13BC}"/>
    <dgm:cxn modelId="{389BD9FF-E910-4D8B-8914-3A9AA8EB3863}" type="presOf" srcId="{90799935-CAC6-4945-981E-C5395AF720C8}" destId="{171324DF-CFC8-4E6E-925B-0DAAA1A2AC0A}" srcOrd="0" destOrd="0" presId="urn:microsoft.com/office/officeart/2005/8/layout/radial6"/>
    <dgm:cxn modelId="{3598500A-D65C-4C7F-98BD-2766BDFC8A2F}" type="presOf" srcId="{E580103D-9845-47A4-B9E4-FEF091D26135}" destId="{020F3EED-7F15-4A01-8BA6-CFE03A08FBC9}" srcOrd="0" destOrd="0" presId="urn:microsoft.com/office/officeart/2005/8/layout/radial6"/>
    <dgm:cxn modelId="{5DB87650-B46C-4FC0-A91D-B79C2C20FD80}" srcId="{D3B1A17F-A3DB-464F-B54E-2C793AF42216}" destId="{E580103D-9845-47A4-B9E4-FEF091D26135}" srcOrd="7" destOrd="0" parTransId="{4AFD3AF8-FD8E-478B-84E1-3249BD652AD4}" sibTransId="{B2A5ED9C-CE46-424F-BD98-763C4FCA052B}"/>
    <dgm:cxn modelId="{67C527E7-7FB0-4698-A4C7-9F871AD53A0F}" srcId="{92B1D064-83B9-42C9-8CDC-9C47E17D575A}" destId="{D3B1A17F-A3DB-464F-B54E-2C793AF42216}" srcOrd="0" destOrd="0" parTransId="{D3DAB35A-3A98-470C-8321-B6A094F81EB4}" sibTransId="{92DA253D-1356-467F-9302-DC0EE342347C}"/>
    <dgm:cxn modelId="{092F6658-EE57-4D2A-966C-901CF0C6832C}" type="presOf" srcId="{69BB096E-FB21-4FC4-8EF3-C6856B2AA300}" destId="{5031735B-1745-4FB4-8FB7-50718CCDE738}" srcOrd="0" destOrd="0" presId="urn:microsoft.com/office/officeart/2005/8/layout/radial6"/>
    <dgm:cxn modelId="{EB88FF0F-7F5D-42A8-AE95-109C07871213}" srcId="{D3B1A17F-A3DB-464F-B54E-2C793AF42216}" destId="{90799935-CAC6-4945-981E-C5395AF720C8}" srcOrd="0" destOrd="0" parTransId="{C848D211-4D03-415C-B4A1-2B2DE620A0F3}" sibTransId="{A7C0EAAC-0996-4971-82FE-60C6BD5AF8EB}"/>
    <dgm:cxn modelId="{018912CE-FD31-420D-AF36-4D922454516E}" type="presOf" srcId="{76B7BADF-C19B-4C56-A1F2-AF55531B0FE1}" destId="{ED2AB939-E8AB-4E08-9E7E-43E326B8AB70}" srcOrd="0" destOrd="0" presId="urn:microsoft.com/office/officeart/2005/8/layout/radial6"/>
    <dgm:cxn modelId="{F202B0DF-96F6-4726-ACAA-5055ED1006A5}" type="presOf" srcId="{A809965B-A8A6-4415-9867-2398B6D40F4F}" destId="{ECB28FAA-0355-4C4A-91B9-6C84ADDE7E89}" srcOrd="0" destOrd="0" presId="urn:microsoft.com/office/officeart/2005/8/layout/radial6"/>
    <dgm:cxn modelId="{83109264-6A43-4742-A833-C71897D5E0D6}" type="presOf" srcId="{7722B1F6-7C68-4DD0-B3E0-89E8E7BF06DA}" destId="{C96BF3FF-81E8-4286-9F8F-0D9D80B6CD5C}" srcOrd="0" destOrd="0" presId="urn:microsoft.com/office/officeart/2005/8/layout/radial6"/>
    <dgm:cxn modelId="{E4643B16-F3DD-4469-A196-1C97454F8945}" type="presOf" srcId="{3461325B-BFE2-48AC-A379-B0C17BEE13BC}" destId="{AFA7808E-7CAB-43AE-8A81-0290CAA867B5}" srcOrd="0" destOrd="0" presId="urn:microsoft.com/office/officeart/2005/8/layout/radial6"/>
    <dgm:cxn modelId="{CE694093-0C79-4750-BD77-847E7E139C16}" type="presOf" srcId="{92B1D064-83B9-42C9-8CDC-9C47E17D575A}" destId="{AE59794D-7D17-466C-8CD5-9D5417067CD5}" srcOrd="0" destOrd="0" presId="urn:microsoft.com/office/officeart/2005/8/layout/radial6"/>
    <dgm:cxn modelId="{4B845981-2062-4D79-86D8-274D5306A014}" type="presOf" srcId="{E4F80BC7-BFB5-462B-8F5A-E30AECE91FA6}" destId="{5A1D47F7-D7F5-4A45-956D-D4D479340DCE}" srcOrd="0" destOrd="0" presId="urn:microsoft.com/office/officeart/2005/8/layout/radial6"/>
    <dgm:cxn modelId="{ADB6A8C7-1E52-4C2A-BD0A-F31DBECBE751}" type="presOf" srcId="{1B75FBD7-A831-479F-9AA0-AB7EAF3A2484}" destId="{4A8313AD-0176-4942-8E1A-0CE7706CB31C}" srcOrd="0" destOrd="0" presId="urn:microsoft.com/office/officeart/2005/8/layout/radial6"/>
    <dgm:cxn modelId="{43FA841A-BF46-4D6C-A672-CB65BE944EE7}" type="presOf" srcId="{A7C0EAAC-0996-4971-82FE-60C6BD5AF8EB}" destId="{2B198FF0-9E48-484E-AE2C-67ED82AD395D}" srcOrd="0" destOrd="0" presId="urn:microsoft.com/office/officeart/2005/8/layout/radial6"/>
    <dgm:cxn modelId="{D6160CB8-3D31-4A38-8444-845F1AC0917E}" type="presOf" srcId="{D3B1A17F-A3DB-464F-B54E-2C793AF42216}" destId="{F8D67F31-3AB7-48C0-9CF6-5D1DC1E0D11A}" srcOrd="0" destOrd="0" presId="urn:microsoft.com/office/officeart/2005/8/layout/radial6"/>
    <dgm:cxn modelId="{2898BC7A-91EE-4643-BCE6-AC2D4DDD9157}" type="presOf" srcId="{36C5E90E-7C8E-41CD-9BEC-F5D4AB787FE1}" destId="{096D398A-FB05-4F0E-9B9A-DECA13BCC273}" srcOrd="0" destOrd="0" presId="urn:microsoft.com/office/officeart/2005/8/layout/radial6"/>
    <dgm:cxn modelId="{7C1DE3BF-6134-49F9-9FA0-1C63FD2B3B13}" type="presOf" srcId="{88B8F748-9389-43A3-B123-7B7CEC30FB48}" destId="{DBD331CE-E9B2-4817-9B50-DCA87B110A3E}" srcOrd="0" destOrd="0" presId="urn:microsoft.com/office/officeart/2005/8/layout/radial6"/>
    <dgm:cxn modelId="{8FE09058-773C-4444-A7E0-B0587F7C5335}" srcId="{D3B1A17F-A3DB-464F-B54E-2C793AF42216}" destId="{E4F80BC7-BFB5-462B-8F5A-E30AECE91FA6}" srcOrd="5" destOrd="0" parTransId="{63BBBE5F-2D4D-4DE3-BB30-3D6A7A7ED260}" sibTransId="{7722B1F6-7C68-4DD0-B3E0-89E8E7BF06DA}"/>
    <dgm:cxn modelId="{BD1F5EE6-0BED-434D-A888-153131128A4F}" type="presOf" srcId="{01535A22-C1F6-436B-A61F-262C6EA113CF}" destId="{68BB14D2-3CCF-40EF-8940-B1EF3E29678C}" srcOrd="0" destOrd="0" presId="urn:microsoft.com/office/officeart/2005/8/layout/radial6"/>
    <dgm:cxn modelId="{B8D23E57-4A97-4647-88F6-AB1A6E5E0421}" srcId="{D3B1A17F-A3DB-464F-B54E-2C793AF42216}" destId="{2640A6F9-0EC6-41F0-BEBF-87D0384C756C}" srcOrd="2" destOrd="0" parTransId="{E1370871-B902-46C9-BC51-8DA55473B1A1}" sibTransId="{88B8F748-9389-43A3-B123-7B7CEC30FB48}"/>
    <dgm:cxn modelId="{E9109725-331F-4D39-ABC9-D6B9BC228FDD}" srcId="{D3B1A17F-A3DB-464F-B54E-2C793AF42216}" destId="{76B7BADF-C19B-4C56-A1F2-AF55531B0FE1}" srcOrd="4" destOrd="0" parTransId="{EA3D2D6B-FA5E-4ACF-925F-EAEA3A4F9BEB}" sibTransId="{A809965B-A8A6-4415-9867-2398B6D40F4F}"/>
    <dgm:cxn modelId="{162BF996-AD6C-4C8E-BDAF-5C5FCE47AD3A}" type="presParOf" srcId="{AE59794D-7D17-466C-8CD5-9D5417067CD5}" destId="{F8D67F31-3AB7-48C0-9CF6-5D1DC1E0D11A}" srcOrd="0" destOrd="0" presId="urn:microsoft.com/office/officeart/2005/8/layout/radial6"/>
    <dgm:cxn modelId="{9FB61574-2E5E-4967-A12F-C9EFE1E7484C}" type="presParOf" srcId="{AE59794D-7D17-466C-8CD5-9D5417067CD5}" destId="{171324DF-CFC8-4E6E-925B-0DAAA1A2AC0A}" srcOrd="1" destOrd="0" presId="urn:microsoft.com/office/officeart/2005/8/layout/radial6"/>
    <dgm:cxn modelId="{9A54DDA9-CDA8-45AA-8F44-99319173D42F}" type="presParOf" srcId="{AE59794D-7D17-466C-8CD5-9D5417067CD5}" destId="{BCD4AD21-0CC0-45A0-8346-B7FEDDAF1086}" srcOrd="2" destOrd="0" presId="urn:microsoft.com/office/officeart/2005/8/layout/radial6"/>
    <dgm:cxn modelId="{1F437626-57F8-4D90-8F64-C47F4B798B8D}" type="presParOf" srcId="{AE59794D-7D17-466C-8CD5-9D5417067CD5}" destId="{2B198FF0-9E48-484E-AE2C-67ED82AD395D}" srcOrd="3" destOrd="0" presId="urn:microsoft.com/office/officeart/2005/8/layout/radial6"/>
    <dgm:cxn modelId="{A28288E0-9A04-4EFB-AA68-706F729D06FF}" type="presParOf" srcId="{AE59794D-7D17-466C-8CD5-9D5417067CD5}" destId="{5031735B-1745-4FB4-8FB7-50718CCDE738}" srcOrd="4" destOrd="0" presId="urn:microsoft.com/office/officeart/2005/8/layout/radial6"/>
    <dgm:cxn modelId="{FF498FB8-948A-41BC-A4DF-77BCE431DD83}" type="presParOf" srcId="{AE59794D-7D17-466C-8CD5-9D5417067CD5}" destId="{4BCC5AAC-A4FF-4AC4-A2A0-F3B4F82139E5}" srcOrd="5" destOrd="0" presId="urn:microsoft.com/office/officeart/2005/8/layout/radial6"/>
    <dgm:cxn modelId="{9A05E352-145E-4D69-B9F3-69DEA4B0235B}" type="presParOf" srcId="{AE59794D-7D17-466C-8CD5-9D5417067CD5}" destId="{68BB14D2-3CCF-40EF-8940-B1EF3E29678C}" srcOrd="6" destOrd="0" presId="urn:microsoft.com/office/officeart/2005/8/layout/radial6"/>
    <dgm:cxn modelId="{89399491-8CAC-4A8A-9A92-3BDB38002A4A}" type="presParOf" srcId="{AE59794D-7D17-466C-8CD5-9D5417067CD5}" destId="{B0D64606-6842-4C95-8E46-145979021011}" srcOrd="7" destOrd="0" presId="urn:microsoft.com/office/officeart/2005/8/layout/radial6"/>
    <dgm:cxn modelId="{9D1BB30A-A7AD-45D7-B07A-CBF008D8D131}" type="presParOf" srcId="{AE59794D-7D17-466C-8CD5-9D5417067CD5}" destId="{E066D240-6244-4398-9523-F1FF39EF8928}" srcOrd="8" destOrd="0" presId="urn:microsoft.com/office/officeart/2005/8/layout/radial6"/>
    <dgm:cxn modelId="{727D1E36-52CC-4628-B6BA-3A6EB1D83F0B}" type="presParOf" srcId="{AE59794D-7D17-466C-8CD5-9D5417067CD5}" destId="{DBD331CE-E9B2-4817-9B50-DCA87B110A3E}" srcOrd="9" destOrd="0" presId="urn:microsoft.com/office/officeart/2005/8/layout/radial6"/>
    <dgm:cxn modelId="{661B30EC-5C1B-438A-9A9D-947D620FA350}" type="presParOf" srcId="{AE59794D-7D17-466C-8CD5-9D5417067CD5}" destId="{4A8313AD-0176-4942-8E1A-0CE7706CB31C}" srcOrd="10" destOrd="0" presId="urn:microsoft.com/office/officeart/2005/8/layout/radial6"/>
    <dgm:cxn modelId="{86345DC6-F90B-49C9-9298-F209AD528F57}" type="presParOf" srcId="{AE59794D-7D17-466C-8CD5-9D5417067CD5}" destId="{FE75CE29-CE89-4F1C-9566-DD389F066BF0}" srcOrd="11" destOrd="0" presId="urn:microsoft.com/office/officeart/2005/8/layout/radial6"/>
    <dgm:cxn modelId="{5DEA759E-909F-423E-A8CD-54D2D3A04575}" type="presParOf" srcId="{AE59794D-7D17-466C-8CD5-9D5417067CD5}" destId="{096D398A-FB05-4F0E-9B9A-DECA13BCC273}" srcOrd="12" destOrd="0" presId="urn:microsoft.com/office/officeart/2005/8/layout/radial6"/>
    <dgm:cxn modelId="{C56E60C3-D557-4D1D-9066-F518A1F16EEF}" type="presParOf" srcId="{AE59794D-7D17-466C-8CD5-9D5417067CD5}" destId="{ED2AB939-E8AB-4E08-9E7E-43E326B8AB70}" srcOrd="13" destOrd="0" presId="urn:microsoft.com/office/officeart/2005/8/layout/radial6"/>
    <dgm:cxn modelId="{A3C9E24B-B65D-46B9-A56C-D6668084B0A0}" type="presParOf" srcId="{AE59794D-7D17-466C-8CD5-9D5417067CD5}" destId="{FE5F4774-D9B6-4252-8294-0398C3F6D279}" srcOrd="14" destOrd="0" presId="urn:microsoft.com/office/officeart/2005/8/layout/radial6"/>
    <dgm:cxn modelId="{9FEC1085-51F8-4A57-AAA5-3A460A950958}" type="presParOf" srcId="{AE59794D-7D17-466C-8CD5-9D5417067CD5}" destId="{ECB28FAA-0355-4C4A-91B9-6C84ADDE7E89}" srcOrd="15" destOrd="0" presId="urn:microsoft.com/office/officeart/2005/8/layout/radial6"/>
    <dgm:cxn modelId="{3D61F663-8D1E-4705-91AF-27A5D1F706FA}" type="presParOf" srcId="{AE59794D-7D17-466C-8CD5-9D5417067CD5}" destId="{5A1D47F7-D7F5-4A45-956D-D4D479340DCE}" srcOrd="16" destOrd="0" presId="urn:microsoft.com/office/officeart/2005/8/layout/radial6"/>
    <dgm:cxn modelId="{8EA2A88D-94FC-4A1E-9254-C34DC412581F}" type="presParOf" srcId="{AE59794D-7D17-466C-8CD5-9D5417067CD5}" destId="{742354FA-FFDE-42E3-B8E4-1AA02047F2AA}" srcOrd="17" destOrd="0" presId="urn:microsoft.com/office/officeart/2005/8/layout/radial6"/>
    <dgm:cxn modelId="{3273F002-EB6E-44FE-A087-02EB5A7FBAFF}" type="presParOf" srcId="{AE59794D-7D17-466C-8CD5-9D5417067CD5}" destId="{C96BF3FF-81E8-4286-9F8F-0D9D80B6CD5C}" srcOrd="18" destOrd="0" presId="urn:microsoft.com/office/officeart/2005/8/layout/radial6"/>
    <dgm:cxn modelId="{3F94699E-0790-468B-814E-7FB8E9F13F51}" type="presParOf" srcId="{AE59794D-7D17-466C-8CD5-9D5417067CD5}" destId="{60B77D76-B82F-4BC9-B77E-A3743C8F85EE}" srcOrd="19" destOrd="0" presId="urn:microsoft.com/office/officeart/2005/8/layout/radial6"/>
    <dgm:cxn modelId="{B52A9765-91E8-41B1-94F5-7765655AB4E2}" type="presParOf" srcId="{AE59794D-7D17-466C-8CD5-9D5417067CD5}" destId="{2D877142-CF74-4D9F-8595-EFA77A15D9A6}" srcOrd="20" destOrd="0" presId="urn:microsoft.com/office/officeart/2005/8/layout/radial6"/>
    <dgm:cxn modelId="{E5E6E0B8-A200-475D-A5DC-4278158DAD02}" type="presParOf" srcId="{AE59794D-7D17-466C-8CD5-9D5417067CD5}" destId="{AFA7808E-7CAB-43AE-8A81-0290CAA867B5}" srcOrd="21" destOrd="0" presId="urn:microsoft.com/office/officeart/2005/8/layout/radial6"/>
    <dgm:cxn modelId="{BD7C57EA-6697-4FF9-99F2-964C807126A9}" type="presParOf" srcId="{AE59794D-7D17-466C-8CD5-9D5417067CD5}" destId="{020F3EED-7F15-4A01-8BA6-CFE03A08FBC9}" srcOrd="22" destOrd="0" presId="urn:microsoft.com/office/officeart/2005/8/layout/radial6"/>
    <dgm:cxn modelId="{E2C5044C-CAD6-4C74-8A8E-43DB7C9FC904}" type="presParOf" srcId="{AE59794D-7D17-466C-8CD5-9D5417067CD5}" destId="{03141E1B-DAF7-4D74-9439-2E63E01A7E80}" srcOrd="23" destOrd="0" presId="urn:microsoft.com/office/officeart/2005/8/layout/radial6"/>
    <dgm:cxn modelId="{B70001AC-1995-4F32-97CE-0F9CF8056D72}" type="presParOf" srcId="{AE59794D-7D17-466C-8CD5-9D5417067CD5}" destId="{CF5241C9-59CA-40DF-8FEF-54F91F264B48}" srcOrd="24"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6725"/>
          </a:xfrm>
          <a:prstGeom prst="rect">
            <a:avLst/>
          </a:prstGeom>
        </p:spPr>
        <p:txBody>
          <a:bodyPr vert="horz" lIns="91430" tIns="45716" rIns="91430" bIns="45716" rtlCol="0"/>
          <a:lstStyle>
            <a:lvl1pPr algn="r">
              <a:defRPr sz="1200"/>
            </a:lvl1pPr>
          </a:lstStyle>
          <a:p>
            <a:fld id="{137F6B61-2AAB-47D5-A842-8201DCC1AEC9}" type="datetimeFigureOut">
              <a:rPr lang="en-US" smtClean="0"/>
              <a:t>11/6/2015</a:t>
            </a:fld>
            <a:endParaRPr lang="en-US" dirty="0"/>
          </a:p>
        </p:txBody>
      </p:sp>
      <p:sp>
        <p:nvSpPr>
          <p:cNvPr id="4" name="Footer Placeholder 3"/>
          <p:cNvSpPr>
            <a:spLocks noGrp="1"/>
          </p:cNvSpPr>
          <p:nvPr>
            <p:ph type="ftr" sz="quarter" idx="2"/>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30" tIns="45716" rIns="91430" bIns="45716" rtlCol="0" anchor="b"/>
          <a:lstStyle>
            <a:lvl1pPr algn="r">
              <a:defRPr sz="1200"/>
            </a:lvl1pPr>
          </a:lstStyle>
          <a:p>
            <a:fld id="{5FF0086A-10F5-4310-AAF5-5E458FA2F9CE}" type="slidenum">
              <a:rPr lang="en-US" smtClean="0"/>
              <a:t>‹#›</a:t>
            </a:fld>
            <a:endParaRPr lang="en-US" dirty="0"/>
          </a:p>
        </p:txBody>
      </p:sp>
    </p:spTree>
    <p:extLst>
      <p:ext uri="{BB962C8B-B14F-4D97-AF65-F5344CB8AC3E}">
        <p14:creationId xmlns:p14="http://schemas.microsoft.com/office/powerpoint/2010/main" val="806502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6" rIns="91430" bIns="45716" rtlCol="0"/>
          <a:lstStyle>
            <a:lvl1pPr algn="l">
              <a:defRPr sz="1200"/>
            </a:lvl1pPr>
          </a:lstStyle>
          <a:p>
            <a:endParaRPr lang="en-US" dirty="0"/>
          </a:p>
        </p:txBody>
      </p:sp>
      <p:sp>
        <p:nvSpPr>
          <p:cNvPr id="3" name="Date Placeholder 2"/>
          <p:cNvSpPr>
            <a:spLocks noGrp="1"/>
          </p:cNvSpPr>
          <p:nvPr>
            <p:ph type="dt" idx="1"/>
          </p:nvPr>
        </p:nvSpPr>
        <p:spPr>
          <a:xfrm>
            <a:off x="3970339" y="1"/>
            <a:ext cx="3038475" cy="466725"/>
          </a:xfrm>
          <a:prstGeom prst="rect">
            <a:avLst/>
          </a:prstGeom>
        </p:spPr>
        <p:txBody>
          <a:bodyPr vert="horz" lIns="91430" tIns="45716" rIns="91430" bIns="45716" rtlCol="0"/>
          <a:lstStyle>
            <a:lvl1pPr algn="r">
              <a:defRPr sz="1200"/>
            </a:lvl1pPr>
          </a:lstStyle>
          <a:p>
            <a:fld id="{0399FE1A-B60F-4CC3-BFCF-1C80BE6AF3B2}" type="datetimeFigureOut">
              <a:rPr lang="en-US" smtClean="0"/>
              <a:t>11/6/2015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30" tIns="45716" rIns="91430" bIns="45716" rtlCol="0" anchor="ctr"/>
          <a:lstStyle/>
          <a:p>
            <a:endParaRPr lang="en-US" dirty="0"/>
          </a:p>
        </p:txBody>
      </p:sp>
      <p:sp>
        <p:nvSpPr>
          <p:cNvPr id="5" name="Notes Placeholder 4"/>
          <p:cNvSpPr>
            <a:spLocks noGrp="1"/>
          </p:cNvSpPr>
          <p:nvPr>
            <p:ph type="body" sz="quarter" idx="3"/>
          </p:nvPr>
        </p:nvSpPr>
        <p:spPr>
          <a:xfrm>
            <a:off x="701675" y="4473576"/>
            <a:ext cx="5607050" cy="3660775"/>
          </a:xfrm>
          <a:prstGeom prst="rect">
            <a:avLst/>
          </a:prstGeom>
        </p:spPr>
        <p:txBody>
          <a:bodyPr vert="horz" lIns="91430" tIns="45716" rIns="91430"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6725"/>
          </a:xfrm>
          <a:prstGeom prst="rect">
            <a:avLst/>
          </a:prstGeom>
        </p:spPr>
        <p:txBody>
          <a:bodyPr vert="horz" lIns="91430" tIns="45716" rIns="91430" bIns="457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6"/>
            <a:ext cx="3038475" cy="466725"/>
          </a:xfrm>
          <a:prstGeom prst="rect">
            <a:avLst/>
          </a:prstGeom>
        </p:spPr>
        <p:txBody>
          <a:bodyPr vert="horz" lIns="91430" tIns="45716" rIns="91430" bIns="45716" rtlCol="0" anchor="b"/>
          <a:lstStyle>
            <a:lvl1pPr algn="r">
              <a:defRPr sz="1200"/>
            </a:lvl1pPr>
          </a:lstStyle>
          <a:p>
            <a:fld id="{66A72645-D467-48A0-B9A2-E46DFB95A5D4}" type="slidenum">
              <a:rPr lang="en-US" smtClean="0"/>
              <a:t>‹#›</a:t>
            </a:fld>
            <a:endParaRPr lang="en-US" dirty="0"/>
          </a:p>
        </p:txBody>
      </p:sp>
    </p:spTree>
    <p:extLst>
      <p:ext uri="{BB962C8B-B14F-4D97-AF65-F5344CB8AC3E}">
        <p14:creationId xmlns:p14="http://schemas.microsoft.com/office/powerpoint/2010/main" val="1207542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procurement.uconn.edu/"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a:t>
            </a:fld>
            <a:endParaRPr lang="en-US" dirty="0"/>
          </a:p>
        </p:txBody>
      </p:sp>
    </p:spTree>
    <p:extLst>
      <p:ext uri="{BB962C8B-B14F-4D97-AF65-F5344CB8AC3E}">
        <p14:creationId xmlns:p14="http://schemas.microsoft.com/office/powerpoint/2010/main" val="3972183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MG slide:</a:t>
            </a:r>
          </a:p>
          <a:p>
            <a:endParaRPr lang="en-US" dirty="0"/>
          </a:p>
          <a:p>
            <a:r>
              <a:rPr lang="en-US" dirty="0" smtClean="0"/>
              <a:t>Helpful slide to provide context from the federal oversight view </a:t>
            </a:r>
          </a:p>
          <a:p>
            <a:endParaRPr lang="en-US" dirty="0"/>
          </a:p>
          <a:p>
            <a:r>
              <a:rPr lang="en-US" dirty="0" smtClean="0"/>
              <a:t>This slide is not helpful from a UConn football perspective as we were trounced by Cincinnati on Saturday </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10</a:t>
            </a:fld>
            <a:endParaRPr lang="en-US" dirty="0"/>
          </a:p>
        </p:txBody>
      </p:sp>
    </p:spTree>
    <p:extLst>
      <p:ext uri="{BB962C8B-B14F-4D97-AF65-F5344CB8AC3E}">
        <p14:creationId xmlns:p14="http://schemas.microsoft.com/office/powerpoint/2010/main" val="34639247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slide</a:t>
            </a:r>
          </a:p>
          <a:p>
            <a:endParaRPr lang="en-US" dirty="0"/>
          </a:p>
          <a:p>
            <a:r>
              <a:rPr lang="en-US" dirty="0" smtClean="0"/>
              <a:t>MG to provide most recent update:</a:t>
            </a:r>
          </a:p>
          <a:p>
            <a:endParaRPr lang="en-US" dirty="0"/>
          </a:p>
          <a:p>
            <a:r>
              <a:rPr lang="en-US" dirty="0"/>
              <a:t>Matt-</a:t>
            </a:r>
          </a:p>
          <a:p>
            <a:endParaRPr lang="en-US" dirty="0"/>
          </a:p>
          <a:p>
            <a:r>
              <a:rPr lang="en-US" dirty="0"/>
              <a:t>I am sitting in an update on UG and procurement and an issue with the FARs has come up.  The speaker is saying that the $3k limit on micro purchasing is not likely to go up. </a:t>
            </a:r>
          </a:p>
          <a:p>
            <a:endParaRPr lang="en-US" dirty="0"/>
          </a:p>
          <a:p>
            <a:r>
              <a:rPr lang="en-US" dirty="0"/>
              <a:t>We need to take a look at the FAR language as this sounds like a potential gotcha.  David Kennedy is raising the issue of the FAR.  It sounds like we will have a different threshold for FAR governed contracts vs grants.  </a:t>
            </a:r>
          </a:p>
          <a:p>
            <a:endParaRPr lang="en-US" dirty="0"/>
          </a:p>
          <a:p>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11</a:t>
            </a:fld>
            <a:endParaRPr lang="en-US" dirty="0"/>
          </a:p>
        </p:txBody>
      </p:sp>
    </p:spTree>
    <p:extLst>
      <p:ext uri="{BB962C8B-B14F-4D97-AF65-F5344CB8AC3E}">
        <p14:creationId xmlns:p14="http://schemas.microsoft.com/office/powerpoint/2010/main" val="4239150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518120"/>
            <a:ext cx="5607050" cy="3660775"/>
          </a:xfrm>
        </p:spPr>
        <p:txBody>
          <a:bodyPr/>
          <a:lstStyle/>
          <a:p>
            <a:r>
              <a:rPr lang="en-US" dirty="0" smtClean="0"/>
              <a:t>ML slide:</a:t>
            </a:r>
          </a:p>
          <a:p>
            <a:endParaRPr lang="en-US" dirty="0"/>
          </a:p>
          <a:p>
            <a:r>
              <a:rPr lang="en-US" dirty="0" smtClean="0"/>
              <a:t>Still a moving target.  $3,000 </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12</a:t>
            </a:fld>
            <a:endParaRPr lang="en-US" dirty="0"/>
          </a:p>
        </p:txBody>
      </p:sp>
    </p:spTree>
    <p:extLst>
      <p:ext uri="{BB962C8B-B14F-4D97-AF65-F5344CB8AC3E}">
        <p14:creationId xmlns:p14="http://schemas.microsoft.com/office/powerpoint/2010/main" val="923372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&amp; MG slide</a:t>
            </a:r>
          </a:p>
          <a:p>
            <a:endParaRPr lang="en-US" dirty="0" smtClean="0"/>
          </a:p>
          <a:p>
            <a:r>
              <a:rPr lang="en-US" dirty="0" smtClean="0"/>
              <a:t>Think about how much sole sourcing or non-competitive procurements occur within your organization </a:t>
            </a:r>
          </a:p>
          <a:p>
            <a:endParaRPr lang="en-US" dirty="0"/>
          </a:p>
          <a:p>
            <a:endParaRPr lang="en-US" dirty="0" smtClean="0"/>
          </a:p>
          <a:p>
            <a:endParaRPr lang="en-US" dirty="0"/>
          </a:p>
          <a:p>
            <a:r>
              <a:rPr lang="en-US" dirty="0" smtClean="0"/>
              <a:t>MG to cover impact on research contracting </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13</a:t>
            </a:fld>
            <a:endParaRPr lang="en-US" dirty="0"/>
          </a:p>
        </p:txBody>
      </p:sp>
    </p:spTree>
    <p:extLst>
      <p:ext uri="{BB962C8B-B14F-4D97-AF65-F5344CB8AC3E}">
        <p14:creationId xmlns:p14="http://schemas.microsoft.com/office/powerpoint/2010/main" val="8758210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slide:</a:t>
            </a:r>
          </a:p>
          <a:p>
            <a:endParaRPr lang="en-US" dirty="0"/>
          </a:p>
          <a:p>
            <a:r>
              <a:rPr lang="en-US" dirty="0" smtClean="0"/>
              <a:t>Self explanatory</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14</a:t>
            </a:fld>
            <a:endParaRPr lang="en-US" dirty="0"/>
          </a:p>
        </p:txBody>
      </p:sp>
    </p:spTree>
    <p:extLst>
      <p:ext uri="{BB962C8B-B14F-4D97-AF65-F5344CB8AC3E}">
        <p14:creationId xmlns:p14="http://schemas.microsoft.com/office/powerpoint/2010/main" val="2774966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and MG slide:</a:t>
            </a:r>
          </a:p>
          <a:p>
            <a:endParaRPr lang="en-US" dirty="0"/>
          </a:p>
          <a:p>
            <a:r>
              <a:rPr lang="en-US" dirty="0" smtClean="0"/>
              <a:t>This should be a joint issue.</a:t>
            </a:r>
          </a:p>
          <a:p>
            <a:endParaRPr lang="en-US" dirty="0"/>
          </a:p>
          <a:p>
            <a:r>
              <a:rPr lang="en-US" dirty="0" smtClean="0"/>
              <a:t>How are you ensuring competitiveness?  </a:t>
            </a:r>
          </a:p>
          <a:p>
            <a:endParaRPr lang="en-US" dirty="0" smtClean="0"/>
          </a:p>
          <a:p>
            <a:r>
              <a:rPr lang="en-US" dirty="0" smtClean="0"/>
              <a:t>Fairness? </a:t>
            </a:r>
          </a:p>
          <a:p>
            <a:endParaRPr lang="en-US" dirty="0"/>
          </a:p>
          <a:p>
            <a:r>
              <a:rPr lang="en-US" dirty="0" smtClean="0"/>
              <a:t>Conflicts of interest?</a:t>
            </a:r>
          </a:p>
          <a:p>
            <a:endParaRPr lang="en-US" dirty="0"/>
          </a:p>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15</a:t>
            </a:fld>
            <a:endParaRPr lang="en-US" dirty="0"/>
          </a:p>
        </p:txBody>
      </p:sp>
    </p:spTree>
    <p:extLst>
      <p:ext uri="{BB962C8B-B14F-4D97-AF65-F5344CB8AC3E}">
        <p14:creationId xmlns:p14="http://schemas.microsoft.com/office/powerpoint/2010/main" val="2077906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and ML slide:</a:t>
            </a:r>
          </a:p>
          <a:p>
            <a:endParaRPr lang="en-US" dirty="0"/>
          </a:p>
          <a:p>
            <a:endParaRPr lang="en-US" dirty="0" smtClean="0"/>
          </a:p>
          <a:p>
            <a:r>
              <a:rPr lang="en-US" dirty="0" smtClean="0"/>
              <a:t>This is a big topic for both groups</a:t>
            </a:r>
          </a:p>
          <a:p>
            <a:endParaRPr lang="en-US" dirty="0"/>
          </a:p>
          <a:p>
            <a:r>
              <a:rPr lang="en-US" dirty="0" smtClean="0"/>
              <a:t>Research has shown a variety of models:</a:t>
            </a:r>
          </a:p>
          <a:p>
            <a:pPr marL="627644" lvl="1" indent="-171176">
              <a:buFont typeface="Wingdings" panose="05000000000000000000" pitchFamily="2" charset="2"/>
              <a:buChar char="Ø"/>
            </a:pPr>
            <a:r>
              <a:rPr lang="en-US" dirty="0" smtClean="0"/>
              <a:t>Flips to procurement automatically </a:t>
            </a:r>
          </a:p>
          <a:p>
            <a:pPr marL="627644" lvl="1" indent="-171176">
              <a:buFont typeface="Wingdings" panose="05000000000000000000" pitchFamily="2" charset="2"/>
              <a:buChar char="Ø"/>
            </a:pPr>
            <a:r>
              <a:rPr lang="en-US" dirty="0" smtClean="0"/>
              <a:t>Research administration manages as supported by a grant effort</a:t>
            </a:r>
          </a:p>
          <a:p>
            <a:pPr marL="627644" lvl="1" indent="-171176">
              <a:buFont typeface="Wingdings" panose="05000000000000000000" pitchFamily="2" charset="2"/>
              <a:buChar char="Ø"/>
            </a:pPr>
            <a:r>
              <a:rPr lang="en-US" dirty="0" smtClean="0"/>
              <a:t>Procurement Org manages sourcing activity then flips to Research Admin for contracting and contract administration </a:t>
            </a:r>
            <a:r>
              <a:rPr lang="en-US" dirty="0"/>
              <a:t>	</a:t>
            </a:r>
            <a:r>
              <a:rPr lang="en-US" dirty="0" smtClean="0"/>
              <a:t>	</a:t>
            </a:r>
          </a:p>
          <a:p>
            <a:pPr marL="627644" lvl="1" indent="-171176">
              <a:buFont typeface="Wingdings" panose="05000000000000000000" pitchFamily="2" charset="2"/>
              <a:buChar char="Ø"/>
            </a:pPr>
            <a:endParaRPr lang="en-US" dirty="0"/>
          </a:p>
          <a:p>
            <a:pPr lvl="1"/>
            <a:r>
              <a:rPr lang="en-US" dirty="0" smtClean="0"/>
              <a:t>UConn still working through this one</a:t>
            </a:r>
          </a:p>
        </p:txBody>
      </p:sp>
      <p:sp>
        <p:nvSpPr>
          <p:cNvPr id="4" name="Slide Number Placeholder 3"/>
          <p:cNvSpPr>
            <a:spLocks noGrp="1"/>
          </p:cNvSpPr>
          <p:nvPr>
            <p:ph type="sldNum" sz="quarter" idx="10"/>
          </p:nvPr>
        </p:nvSpPr>
        <p:spPr/>
        <p:txBody>
          <a:bodyPr/>
          <a:lstStyle/>
          <a:p>
            <a:fld id="{66A72645-D467-48A0-B9A2-E46DFB95A5D4}" type="slidenum">
              <a:rPr lang="en-US" smtClean="0"/>
              <a:t>16</a:t>
            </a:fld>
            <a:endParaRPr lang="en-US" dirty="0"/>
          </a:p>
        </p:txBody>
      </p:sp>
    </p:spTree>
    <p:extLst>
      <p:ext uri="{BB962C8B-B14F-4D97-AF65-F5344CB8AC3E}">
        <p14:creationId xmlns:p14="http://schemas.microsoft.com/office/powerpoint/2010/main" val="381956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a:t>
            </a:r>
          </a:p>
          <a:p>
            <a:endParaRPr lang="en-US" dirty="0"/>
          </a:p>
          <a:p>
            <a:r>
              <a:rPr lang="en-US" dirty="0" smtClean="0"/>
              <a:t>Discuss complexity </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17</a:t>
            </a:fld>
            <a:endParaRPr lang="en-US" dirty="0"/>
          </a:p>
        </p:txBody>
      </p:sp>
    </p:spTree>
    <p:extLst>
      <p:ext uri="{BB962C8B-B14F-4D97-AF65-F5344CB8AC3E}">
        <p14:creationId xmlns:p14="http://schemas.microsoft.com/office/powerpoint/2010/main" val="434641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18</a:t>
            </a:fld>
            <a:endParaRPr lang="en-US" dirty="0"/>
          </a:p>
        </p:txBody>
      </p:sp>
    </p:spTree>
    <p:extLst>
      <p:ext uri="{BB962C8B-B14F-4D97-AF65-F5344CB8AC3E}">
        <p14:creationId xmlns:p14="http://schemas.microsoft.com/office/powerpoint/2010/main" val="33152201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and MG slide:</a:t>
            </a:r>
          </a:p>
          <a:p>
            <a:endParaRPr lang="en-US" dirty="0"/>
          </a:p>
          <a:p>
            <a:r>
              <a:rPr lang="en-US" dirty="0" smtClean="0"/>
              <a:t>Share thoughts</a:t>
            </a:r>
          </a:p>
          <a:p>
            <a:endParaRPr lang="en-US" dirty="0"/>
          </a:p>
          <a:p>
            <a:r>
              <a:rPr lang="en-US" dirty="0" smtClean="0"/>
              <a:t>Audience thoughts?</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19</a:t>
            </a:fld>
            <a:endParaRPr lang="en-US" dirty="0"/>
          </a:p>
        </p:txBody>
      </p:sp>
    </p:spTree>
    <p:extLst>
      <p:ext uri="{BB962C8B-B14F-4D97-AF65-F5344CB8AC3E}">
        <p14:creationId xmlns:p14="http://schemas.microsoft.com/office/powerpoint/2010/main" val="1715162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 by NAEP member</a:t>
            </a:r>
          </a:p>
          <a:p>
            <a:endParaRPr lang="en-US" dirty="0"/>
          </a:p>
          <a:p>
            <a:r>
              <a:rPr lang="en-US" dirty="0" smtClean="0"/>
              <a:t>MG: Professional background</a:t>
            </a:r>
          </a:p>
          <a:p>
            <a:r>
              <a:rPr lang="en-US" dirty="0" smtClean="0"/>
              <a:t>ML: Professional background</a:t>
            </a:r>
          </a:p>
          <a:p>
            <a:endParaRPr lang="en-US" dirty="0"/>
          </a:p>
          <a:p>
            <a:r>
              <a:rPr lang="en-US" dirty="0" smtClean="0"/>
              <a:t>Meant to be an open discussion to start from novice to expert</a:t>
            </a:r>
          </a:p>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2</a:t>
            </a:fld>
            <a:endParaRPr lang="en-US" dirty="0"/>
          </a:p>
        </p:txBody>
      </p:sp>
    </p:spTree>
    <p:extLst>
      <p:ext uri="{BB962C8B-B14F-4D97-AF65-F5344CB8AC3E}">
        <p14:creationId xmlns:p14="http://schemas.microsoft.com/office/powerpoint/2010/main" val="3228947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and Mg slide:</a:t>
            </a:r>
          </a:p>
          <a:p>
            <a:endParaRPr lang="en-US" dirty="0"/>
          </a:p>
          <a:p>
            <a:r>
              <a:rPr lang="en-US" dirty="0" smtClean="0"/>
              <a:t>Again open dialogue with audience </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20</a:t>
            </a:fld>
            <a:endParaRPr lang="en-US" dirty="0"/>
          </a:p>
        </p:txBody>
      </p:sp>
    </p:spTree>
    <p:extLst>
      <p:ext uri="{BB962C8B-B14F-4D97-AF65-F5344CB8AC3E}">
        <p14:creationId xmlns:p14="http://schemas.microsoft.com/office/powerpoint/2010/main" val="19327046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Offer website link:</a:t>
            </a:r>
          </a:p>
          <a:p>
            <a:endParaRPr lang="en-US" dirty="0"/>
          </a:p>
          <a:p>
            <a:r>
              <a:rPr lang="en-US" dirty="0">
                <a:hlinkClick r:id="rId3"/>
              </a:rPr>
              <a:t>http://procurement.uconn.edu</a:t>
            </a:r>
            <a:r>
              <a:rPr lang="en-US" dirty="0" smtClean="0">
                <a:hlinkClick r:id="rId3"/>
              </a:rPr>
              <a:t>/</a:t>
            </a:r>
            <a:r>
              <a:rPr lang="en-US" dirty="0" smtClean="0"/>
              <a:t> </a:t>
            </a:r>
          </a:p>
          <a:p>
            <a:endParaRPr lang="en-US" dirty="0"/>
          </a:p>
          <a:p>
            <a:r>
              <a:rPr lang="en-US" dirty="0" smtClean="0"/>
              <a:t>Contact information</a:t>
            </a:r>
          </a:p>
          <a:p>
            <a:endParaRPr lang="en-US" dirty="0"/>
          </a:p>
          <a:p>
            <a:r>
              <a:rPr lang="en-US" dirty="0"/>
              <a:t>BJ Pivonka, JD/MBA</a:t>
            </a:r>
          </a:p>
          <a:p>
            <a:r>
              <a:rPr lang="en-US" dirty="0"/>
              <a:t>Procurement Analyst</a:t>
            </a:r>
          </a:p>
          <a:p>
            <a:r>
              <a:rPr lang="en-US" dirty="0"/>
              <a:t>Procurement Services</a:t>
            </a:r>
          </a:p>
          <a:p>
            <a:endParaRPr lang="en-US" dirty="0"/>
          </a:p>
          <a:p>
            <a:r>
              <a:rPr lang="en-US" dirty="0"/>
              <a:t>University of Connecticut</a:t>
            </a:r>
          </a:p>
          <a:p>
            <a:r>
              <a:rPr lang="en-US" dirty="0"/>
              <a:t>3 N. Hillside Rd. Unit 06076</a:t>
            </a:r>
          </a:p>
          <a:p>
            <a:r>
              <a:rPr lang="en-US" dirty="0"/>
              <a:t>(P)860-486-2626</a:t>
            </a:r>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21</a:t>
            </a:fld>
            <a:endParaRPr lang="en-US" dirty="0"/>
          </a:p>
        </p:txBody>
      </p:sp>
    </p:spTree>
    <p:extLst>
      <p:ext uri="{BB962C8B-B14F-4D97-AF65-F5344CB8AC3E}">
        <p14:creationId xmlns:p14="http://schemas.microsoft.com/office/powerpoint/2010/main" val="4021635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3</a:t>
            </a:fld>
            <a:endParaRPr lang="en-US" dirty="0"/>
          </a:p>
        </p:txBody>
      </p:sp>
    </p:spTree>
    <p:extLst>
      <p:ext uri="{BB962C8B-B14F-4D97-AF65-F5344CB8AC3E}">
        <p14:creationId xmlns:p14="http://schemas.microsoft.com/office/powerpoint/2010/main" val="147840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a:t>
            </a:r>
            <a:endParaRPr lang="en-US" dirty="0"/>
          </a:p>
        </p:txBody>
      </p:sp>
      <p:sp>
        <p:nvSpPr>
          <p:cNvPr id="4" name="Slide Number Placeholder 3"/>
          <p:cNvSpPr>
            <a:spLocks noGrp="1"/>
          </p:cNvSpPr>
          <p:nvPr>
            <p:ph type="sldNum" sz="quarter" idx="10"/>
          </p:nvPr>
        </p:nvSpPr>
        <p:spPr/>
        <p:txBody>
          <a:bodyPr/>
          <a:lstStyle/>
          <a:p>
            <a:fld id="{AF7EE213-71FE-7E4D-BFB6-9823F5E80ED7}" type="slidenum">
              <a:rPr lang="en-US" smtClean="0"/>
              <a:pPr/>
              <a:t>4</a:t>
            </a:fld>
            <a:endParaRPr lang="en-US" dirty="0"/>
          </a:p>
        </p:txBody>
      </p:sp>
    </p:spTree>
    <p:extLst>
      <p:ext uri="{BB962C8B-B14F-4D97-AF65-F5344CB8AC3E}">
        <p14:creationId xmlns:p14="http://schemas.microsoft.com/office/powerpoint/2010/main" val="3689764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a:t>
            </a: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5</a:t>
            </a:fld>
            <a:endParaRPr lang="en-US" dirty="0"/>
          </a:p>
        </p:txBody>
      </p:sp>
    </p:spTree>
    <p:extLst>
      <p:ext uri="{BB962C8B-B14F-4D97-AF65-F5344CB8AC3E}">
        <p14:creationId xmlns:p14="http://schemas.microsoft.com/office/powerpoint/2010/main" val="2228643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 </a:t>
            </a:r>
          </a:p>
          <a:p>
            <a:endParaRPr lang="en-US" dirty="0"/>
          </a:p>
          <a:p>
            <a:r>
              <a:rPr lang="en-US" dirty="0" smtClean="0"/>
              <a:t>A-50 Audit Follow-up</a:t>
            </a:r>
          </a:p>
          <a:p>
            <a:r>
              <a:rPr lang="en-US" dirty="0" smtClean="0"/>
              <a:t>A-87 Cost Principles</a:t>
            </a:r>
            <a:r>
              <a:rPr lang="en-US" baseline="0" dirty="0" smtClean="0"/>
              <a:t> for State, Local and Indian Tribal Goc,</a:t>
            </a:r>
          </a:p>
          <a:p>
            <a:r>
              <a:rPr lang="en-US" dirty="0" smtClean="0"/>
              <a:t>A-89 Catalog of Federal Domestic Assistance</a:t>
            </a:r>
          </a:p>
          <a:p>
            <a:r>
              <a:rPr lang="en-US" dirty="0" smtClean="0"/>
              <a:t>A-102 State and</a:t>
            </a:r>
            <a:r>
              <a:rPr lang="en-US" baseline="0" dirty="0" smtClean="0"/>
              <a:t> Local Governments</a:t>
            </a:r>
            <a:endParaRPr lang="en-US" dirty="0" smtClean="0"/>
          </a:p>
          <a:p>
            <a:r>
              <a:rPr lang="en-US" dirty="0" smtClean="0"/>
              <a:t>A-122  Cost Principles with Non-Profits</a:t>
            </a:r>
            <a:endParaRPr lang="en-US" dirty="0"/>
          </a:p>
        </p:txBody>
      </p:sp>
      <p:sp>
        <p:nvSpPr>
          <p:cNvPr id="4" name="Slide Number Placeholder 3"/>
          <p:cNvSpPr>
            <a:spLocks noGrp="1"/>
          </p:cNvSpPr>
          <p:nvPr>
            <p:ph type="sldNum" sz="quarter" idx="10"/>
          </p:nvPr>
        </p:nvSpPr>
        <p:spPr/>
        <p:txBody>
          <a:bodyPr/>
          <a:lstStyle/>
          <a:p>
            <a:fld id="{00D7B1B8-5E2E-4A17-AEE4-DA4A100255CC}" type="slidenum">
              <a:rPr lang="en-US" smtClean="0"/>
              <a:t>6</a:t>
            </a:fld>
            <a:endParaRPr lang="en-US" dirty="0"/>
          </a:p>
        </p:txBody>
      </p:sp>
    </p:spTree>
    <p:extLst>
      <p:ext uri="{BB962C8B-B14F-4D97-AF65-F5344CB8AC3E}">
        <p14:creationId xmlns:p14="http://schemas.microsoft.com/office/powerpoint/2010/main" val="4042791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slide:</a:t>
            </a:r>
          </a:p>
          <a:p>
            <a:endParaRPr lang="en-US" dirty="0"/>
          </a:p>
          <a:p>
            <a:r>
              <a:rPr lang="en-US" u="sng" dirty="0" smtClean="0"/>
              <a:t>Notes covering historical timeline</a:t>
            </a:r>
          </a:p>
          <a:p>
            <a:endParaRPr lang="en-US" dirty="0" smtClean="0"/>
          </a:p>
          <a:p>
            <a:r>
              <a:rPr lang="en-US" dirty="0" smtClean="0"/>
              <a:t>Agencies must submit their draft implementation plans to OMB by 6/26/14</a:t>
            </a:r>
          </a:p>
          <a:p>
            <a:endParaRPr lang="en-US" dirty="0" smtClean="0"/>
          </a:p>
          <a:p>
            <a:r>
              <a:rPr lang="en-US" dirty="0" smtClean="0"/>
              <a:t>New guidance will apply to all awards and funding increments issued on or after 12/26/14</a:t>
            </a:r>
          </a:p>
          <a:p>
            <a:pPr lvl="1"/>
            <a:r>
              <a:rPr lang="en-US" sz="1800" dirty="0"/>
              <a:t>OMB may authorize a later date</a:t>
            </a:r>
          </a:p>
          <a:p>
            <a:pPr lvl="1"/>
            <a:endParaRPr lang="en-US" sz="1800" dirty="0"/>
          </a:p>
          <a:p>
            <a:r>
              <a:rPr lang="en-US" sz="2800" dirty="0"/>
              <a:t>Audit requirements will apply to the first fiscal year that begins after 12/26/14 (for UMN, this is 7/1/15) </a:t>
            </a:r>
          </a:p>
          <a:p>
            <a:endParaRPr lang="en-US" dirty="0"/>
          </a:p>
        </p:txBody>
      </p:sp>
      <p:sp>
        <p:nvSpPr>
          <p:cNvPr id="4" name="Slide Number Placeholder 3"/>
          <p:cNvSpPr>
            <a:spLocks noGrp="1"/>
          </p:cNvSpPr>
          <p:nvPr>
            <p:ph type="sldNum" sz="quarter" idx="10"/>
          </p:nvPr>
        </p:nvSpPr>
        <p:spPr/>
        <p:txBody>
          <a:bodyPr/>
          <a:lstStyle/>
          <a:p>
            <a:fld id="{00D7B1B8-5E2E-4A17-AEE4-DA4A100255CC}" type="slidenum">
              <a:rPr lang="en-US" smtClean="0"/>
              <a:t>7</a:t>
            </a:fld>
            <a:endParaRPr lang="en-US" dirty="0"/>
          </a:p>
        </p:txBody>
      </p:sp>
    </p:spTree>
    <p:extLst>
      <p:ext uri="{BB962C8B-B14F-4D97-AF65-F5344CB8AC3E}">
        <p14:creationId xmlns:p14="http://schemas.microsoft.com/office/powerpoint/2010/main" val="3632602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MG &amp; ML slide:</a:t>
            </a:r>
          </a:p>
          <a:p>
            <a:endParaRPr lang="en-US" dirty="0"/>
          </a:p>
          <a:p>
            <a:r>
              <a:rPr lang="en-US" dirty="0" smtClean="0"/>
              <a:t>Introduce partnership between Research Administration and Procurement Services </a:t>
            </a:r>
            <a:endParaRPr lang="en-US" dirty="0"/>
          </a:p>
        </p:txBody>
      </p:sp>
      <p:sp>
        <p:nvSpPr>
          <p:cNvPr id="4" name="Slide Number Placeholder 3"/>
          <p:cNvSpPr>
            <a:spLocks noGrp="1"/>
          </p:cNvSpPr>
          <p:nvPr>
            <p:ph type="sldNum" sz="quarter" idx="10"/>
          </p:nvPr>
        </p:nvSpPr>
        <p:spPr/>
        <p:txBody>
          <a:bodyPr/>
          <a:lstStyle/>
          <a:p>
            <a:fld id="{00D7B1B8-5E2E-4A17-AEE4-DA4A100255CC}" type="slidenum">
              <a:rPr lang="en-US" smtClean="0"/>
              <a:t>8</a:t>
            </a:fld>
            <a:endParaRPr lang="en-US" dirty="0"/>
          </a:p>
        </p:txBody>
      </p:sp>
    </p:spTree>
    <p:extLst>
      <p:ext uri="{BB962C8B-B14F-4D97-AF65-F5344CB8AC3E}">
        <p14:creationId xmlns:p14="http://schemas.microsoft.com/office/powerpoint/2010/main" val="37614343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ML slide:</a:t>
            </a:r>
          </a:p>
          <a:p>
            <a:endParaRPr lang="en-US" dirty="0"/>
          </a:p>
          <a:p>
            <a:r>
              <a:rPr lang="en-US" dirty="0" smtClean="0"/>
              <a:t>Overview of the 5 key aspects how UG may impact your procurement organizations and things to be thinking about</a:t>
            </a:r>
          </a:p>
          <a:p>
            <a:endParaRPr lang="en-US" dirty="0"/>
          </a:p>
          <a:p>
            <a:r>
              <a:rPr lang="en-US" dirty="0" smtClean="0"/>
              <a:t>Considerations to factor in throughout today’s discussion:</a:t>
            </a:r>
          </a:p>
          <a:p>
            <a:pPr marL="228234" indent="-228234">
              <a:buAutoNum type="arabicPeriod"/>
            </a:pPr>
            <a:r>
              <a:rPr lang="en-US" dirty="0" smtClean="0"/>
              <a:t>Consistency of your procurement experience of your customer </a:t>
            </a:r>
          </a:p>
          <a:p>
            <a:pPr marL="228234" indent="-228234">
              <a:buAutoNum type="arabicPeriod"/>
            </a:pPr>
            <a:r>
              <a:rPr lang="en-US" dirty="0" smtClean="0"/>
              <a:t>Will this affect non-grant procurement transactions/activities? </a:t>
            </a:r>
          </a:p>
          <a:p>
            <a:pPr marL="228234" indent="-228234">
              <a:buAutoNum type="arabicPeriod"/>
            </a:pPr>
            <a:r>
              <a:rPr lang="en-US" dirty="0"/>
              <a:t>Financial systems capabilities</a:t>
            </a:r>
          </a:p>
          <a:p>
            <a:pPr marL="228234" indent="-228234">
              <a:buAutoNum type="arabicPeriod"/>
            </a:pPr>
            <a:r>
              <a:rPr lang="en-US" dirty="0" smtClean="0"/>
              <a:t>Timing: Policies and procedures usually conform to a University’s governance structure</a:t>
            </a:r>
          </a:p>
          <a:p>
            <a:pPr marL="228234" indent="-228234">
              <a:buAutoNum type="arabicPeriod"/>
            </a:pPr>
            <a:r>
              <a:rPr lang="en-US" dirty="0" smtClean="0"/>
              <a:t>Open dialogue </a:t>
            </a:r>
          </a:p>
          <a:p>
            <a:pPr marL="228234" indent="-228234">
              <a:buAutoNum type="arabicPeriod"/>
            </a:pPr>
            <a:endParaRPr lang="en-US" dirty="0" smtClean="0"/>
          </a:p>
          <a:p>
            <a:pPr marL="228234" indent="-228234">
              <a:buAutoNum type="arabicPeriod"/>
            </a:pPr>
            <a:endParaRPr lang="en-US" dirty="0"/>
          </a:p>
        </p:txBody>
      </p:sp>
      <p:sp>
        <p:nvSpPr>
          <p:cNvPr id="4" name="Slide Number Placeholder 3"/>
          <p:cNvSpPr>
            <a:spLocks noGrp="1"/>
          </p:cNvSpPr>
          <p:nvPr>
            <p:ph type="sldNum" sz="quarter" idx="10"/>
          </p:nvPr>
        </p:nvSpPr>
        <p:spPr/>
        <p:txBody>
          <a:bodyPr/>
          <a:lstStyle/>
          <a:p>
            <a:fld id="{66A72645-D467-48A0-B9A2-E46DFB95A5D4}" type="slidenum">
              <a:rPr lang="en-US" smtClean="0"/>
              <a:t>9</a:t>
            </a:fld>
            <a:endParaRPr lang="en-US" dirty="0"/>
          </a:p>
        </p:txBody>
      </p:sp>
    </p:spTree>
    <p:extLst>
      <p:ext uri="{BB962C8B-B14F-4D97-AF65-F5344CB8AC3E}">
        <p14:creationId xmlns:p14="http://schemas.microsoft.com/office/powerpoint/2010/main" val="3200207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2630848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357440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202920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161855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1726105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3342528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1028013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942830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416214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419712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3894532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113076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2006730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253639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3995713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59978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13B1A8-45F7-40A0-8DD8-5ECF5358F4C0}" type="datetimeFigureOut">
              <a:rPr lang="en-US" smtClean="0"/>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D32408-36EC-4258-8846-0BC224124AB0}" type="slidenum">
              <a:rPr lang="en-US" smtClean="0"/>
              <a:t>‹#›</a:t>
            </a:fld>
            <a:endParaRPr lang="en-US" dirty="0"/>
          </a:p>
        </p:txBody>
      </p:sp>
    </p:spTree>
    <p:extLst>
      <p:ext uri="{BB962C8B-B14F-4D97-AF65-F5344CB8AC3E}">
        <p14:creationId xmlns:p14="http://schemas.microsoft.com/office/powerpoint/2010/main" val="702887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413B1A8-45F7-40A0-8DD8-5ECF5358F4C0}" type="datetimeFigureOut">
              <a:rPr lang="en-US" smtClean="0"/>
              <a:t>11/6/2015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D32408-36EC-4258-8846-0BC224124AB0}" type="slidenum">
              <a:rPr lang="en-US" smtClean="0"/>
              <a:t>‹#›</a:t>
            </a:fld>
            <a:endParaRPr lang="en-US" dirty="0"/>
          </a:p>
        </p:txBody>
      </p:sp>
    </p:spTree>
    <p:extLst>
      <p:ext uri="{BB962C8B-B14F-4D97-AF65-F5344CB8AC3E}">
        <p14:creationId xmlns:p14="http://schemas.microsoft.com/office/powerpoint/2010/main" val="189825823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924" y="739462"/>
            <a:ext cx="8825658" cy="3329581"/>
          </a:xfrm>
        </p:spPr>
        <p:txBody>
          <a:bodyPr/>
          <a:lstStyle/>
          <a:p>
            <a:r>
              <a:rPr lang="en-US" sz="3200" dirty="0" smtClean="0"/>
              <a:t>Implications </a:t>
            </a:r>
            <a:r>
              <a:rPr lang="en-US" sz="3200" dirty="0"/>
              <a:t>of Uniform Guidance: From a Collaborative Research Administration and Procurement Organization </a:t>
            </a:r>
            <a:r>
              <a:rPr lang="en-US" sz="3200" dirty="0" smtClean="0"/>
              <a:t>Perspective</a:t>
            </a:r>
            <a:endParaRPr lang="en-US" sz="3200" dirty="0"/>
          </a:p>
        </p:txBody>
      </p:sp>
      <p:sp>
        <p:nvSpPr>
          <p:cNvPr id="3" name="Subtitle 2"/>
          <p:cNvSpPr>
            <a:spLocks noGrp="1"/>
          </p:cNvSpPr>
          <p:nvPr>
            <p:ph type="subTitle" idx="1"/>
          </p:nvPr>
        </p:nvSpPr>
        <p:spPr/>
        <p:txBody>
          <a:bodyPr>
            <a:normAutofit fontScale="85000" lnSpcReduction="20000"/>
          </a:bodyPr>
          <a:lstStyle/>
          <a:p>
            <a:r>
              <a:rPr lang="en-US" dirty="0" smtClean="0"/>
              <a:t>Michael Glasgow, Associate Vice President for Research Sponsored Program Services</a:t>
            </a:r>
          </a:p>
          <a:p>
            <a:r>
              <a:rPr lang="en-US" dirty="0" smtClean="0"/>
              <a:t>Matt Larson, Director of Procurement Services</a:t>
            </a:r>
          </a:p>
        </p:txBody>
      </p:sp>
    </p:spTree>
    <p:extLst>
      <p:ext uri="{BB962C8B-B14F-4D97-AF65-F5344CB8AC3E}">
        <p14:creationId xmlns:p14="http://schemas.microsoft.com/office/powerpoint/2010/main" val="7635824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Procurement</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436326" y="1666528"/>
            <a:ext cx="6349327" cy="4391235"/>
          </a:xfrm>
        </p:spPr>
      </p:pic>
    </p:spTree>
    <p:extLst>
      <p:ext uri="{BB962C8B-B14F-4D97-AF65-F5344CB8AC3E}">
        <p14:creationId xmlns:p14="http://schemas.microsoft.com/office/powerpoint/2010/main" val="2005689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Micro-purchase Threshold</a:t>
            </a:r>
            <a:endParaRPr lang="en-US" dirty="0"/>
          </a:p>
        </p:txBody>
      </p:sp>
      <p:sp>
        <p:nvSpPr>
          <p:cNvPr id="3" name="Content Placeholder 2"/>
          <p:cNvSpPr>
            <a:spLocks noGrp="1"/>
          </p:cNvSpPr>
          <p:nvPr>
            <p:ph idx="1"/>
          </p:nvPr>
        </p:nvSpPr>
        <p:spPr>
          <a:xfrm>
            <a:off x="1103312" y="1447800"/>
            <a:ext cx="8946541" cy="4800599"/>
          </a:xfrm>
        </p:spPr>
        <p:txBody>
          <a:bodyPr>
            <a:normAutofit lnSpcReduction="10000"/>
          </a:bodyPr>
          <a:lstStyle/>
          <a:p>
            <a:r>
              <a:rPr lang="en-US" sz="2200" b="1" dirty="0" smtClean="0"/>
              <a:t>What We Know</a:t>
            </a:r>
          </a:p>
          <a:p>
            <a:pPr lvl="1"/>
            <a:r>
              <a:rPr lang="en-US" b="1" dirty="0" smtClean="0"/>
              <a:t>The current micro-purchase threshold is $3,000. Anything above that requires an “adequate number” of quotes. Must be “reasonable.” </a:t>
            </a:r>
          </a:p>
          <a:p>
            <a:pPr lvl="1"/>
            <a:r>
              <a:rPr lang="en-US" b="1" dirty="0" smtClean="0"/>
              <a:t>This limit extends to Purchasing Cards as well as Purchase Orders</a:t>
            </a:r>
          </a:p>
          <a:p>
            <a:pPr lvl="1"/>
            <a:endParaRPr lang="en-US" b="1" dirty="0"/>
          </a:p>
          <a:p>
            <a:r>
              <a:rPr lang="en-US" sz="2200" b="1" dirty="0" smtClean="0"/>
              <a:t>What is Still in Play</a:t>
            </a:r>
          </a:p>
          <a:p>
            <a:pPr lvl="1"/>
            <a:r>
              <a:rPr lang="en-US" b="1" dirty="0" smtClean="0"/>
              <a:t>It is still possible that the threshold may change</a:t>
            </a:r>
          </a:p>
          <a:p>
            <a:pPr lvl="2">
              <a:buFont typeface="Wingdings" panose="05000000000000000000" pitchFamily="2" charset="2"/>
              <a:buChar char="v"/>
            </a:pPr>
            <a:r>
              <a:rPr lang="en-US" b="1" dirty="0" smtClean="0"/>
              <a:t> Recent requests target $5,000 or $10,000.</a:t>
            </a:r>
          </a:p>
          <a:p>
            <a:pPr lvl="2">
              <a:buFont typeface="Wingdings" panose="05000000000000000000" pitchFamily="2" charset="2"/>
              <a:buChar char="v"/>
            </a:pPr>
            <a:r>
              <a:rPr lang="en-US" b="1" dirty="0" smtClean="0"/>
              <a:t>Other concepts under consideration include a tiered threshold structure based upon research expenditures. </a:t>
            </a:r>
          </a:p>
          <a:p>
            <a:pPr lvl="1"/>
            <a:endParaRPr lang="en-US" b="1" dirty="0"/>
          </a:p>
          <a:p>
            <a:r>
              <a:rPr lang="en-US" sz="2200" b="1" dirty="0" smtClean="0"/>
              <a:t>What We Don’t Know</a:t>
            </a:r>
          </a:p>
          <a:p>
            <a:pPr lvl="1"/>
            <a:r>
              <a:rPr lang="en-US" b="1" dirty="0" smtClean="0"/>
              <a:t>The amount of increased burden on Procurement Services staff</a:t>
            </a:r>
          </a:p>
        </p:txBody>
      </p:sp>
    </p:spTree>
    <p:extLst>
      <p:ext uri="{BB962C8B-B14F-4D97-AF65-F5344CB8AC3E}">
        <p14:creationId xmlns:p14="http://schemas.microsoft.com/office/powerpoint/2010/main" val="85624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Bid Thresholds to Consider</a:t>
            </a:r>
            <a:endParaRPr lang="en-US" dirty="0"/>
          </a:p>
        </p:txBody>
      </p:sp>
      <p:sp>
        <p:nvSpPr>
          <p:cNvPr id="3" name="Content Placeholder 2"/>
          <p:cNvSpPr>
            <a:spLocks noGrp="1"/>
          </p:cNvSpPr>
          <p:nvPr>
            <p:ph idx="1"/>
          </p:nvPr>
        </p:nvSpPr>
        <p:spPr>
          <a:xfrm>
            <a:off x="875201" y="1356360"/>
            <a:ext cx="8946541" cy="4830255"/>
          </a:xfrm>
        </p:spPr>
        <p:txBody>
          <a:bodyPr>
            <a:normAutofit fontScale="85000" lnSpcReduction="20000"/>
          </a:bodyPr>
          <a:lstStyle/>
          <a:p>
            <a:r>
              <a:rPr lang="en-US" sz="2300" b="1" dirty="0" smtClean="0"/>
              <a:t>What We Know</a:t>
            </a:r>
          </a:p>
          <a:p>
            <a:pPr lvl="1"/>
            <a:r>
              <a:rPr lang="en-US" sz="2300" b="1" dirty="0" smtClean="0"/>
              <a:t>Small Purchases- From $</a:t>
            </a:r>
            <a:r>
              <a:rPr lang="en-US" sz="2300" b="1" dirty="0"/>
              <a:t>3</a:t>
            </a:r>
            <a:r>
              <a:rPr lang="en-US" sz="2300" b="1" dirty="0" smtClean="0"/>
              <a:t>,000 to $150,000 purchases require an “adequate number” of quotes</a:t>
            </a:r>
          </a:p>
          <a:p>
            <a:pPr lvl="1"/>
            <a:r>
              <a:rPr lang="en-US" sz="2300" b="1" dirty="0" smtClean="0"/>
              <a:t>Over $150,000 requires competitive proposals with clear criteria and written procedures (i.e. RFP)</a:t>
            </a:r>
          </a:p>
          <a:p>
            <a:pPr lvl="1"/>
            <a:r>
              <a:rPr lang="en-US" sz="2300" b="1" dirty="0" smtClean="0"/>
              <a:t>Likely to impact P-Cards with limits greater than $3,000</a:t>
            </a:r>
          </a:p>
          <a:p>
            <a:pPr lvl="1"/>
            <a:endParaRPr lang="en-US" sz="2300" b="1" dirty="0"/>
          </a:p>
          <a:p>
            <a:r>
              <a:rPr lang="en-US" sz="2300" b="1" dirty="0" smtClean="0"/>
              <a:t>What’s Still in Play</a:t>
            </a:r>
          </a:p>
          <a:p>
            <a:pPr lvl="1"/>
            <a:r>
              <a:rPr lang="en-US" sz="2300" b="1" dirty="0" smtClean="0"/>
              <a:t>The final threshold amounts</a:t>
            </a:r>
          </a:p>
          <a:p>
            <a:pPr lvl="1"/>
            <a:endParaRPr lang="en-US" sz="2300" b="1" dirty="0"/>
          </a:p>
          <a:p>
            <a:r>
              <a:rPr lang="en-US" sz="2300" b="1" dirty="0" smtClean="0"/>
              <a:t>What We Do Not Know</a:t>
            </a:r>
          </a:p>
          <a:p>
            <a:pPr lvl="1"/>
            <a:r>
              <a:rPr lang="en-US" sz="2300" b="1" dirty="0" smtClean="0"/>
              <a:t>What is an adequate number of quotes? </a:t>
            </a:r>
          </a:p>
          <a:p>
            <a:pPr lvl="1"/>
            <a:r>
              <a:rPr lang="en-US" sz="2300" b="1" dirty="0"/>
              <a:t>The rate the turn around time will be slowed due to increase in volume</a:t>
            </a:r>
          </a:p>
          <a:p>
            <a:pPr lvl="1"/>
            <a:endParaRPr lang="en-US" dirty="0" smtClean="0"/>
          </a:p>
          <a:p>
            <a:pPr lvl="1"/>
            <a:endParaRPr lang="en-US" dirty="0"/>
          </a:p>
        </p:txBody>
      </p:sp>
    </p:spTree>
    <p:extLst>
      <p:ext uri="{BB962C8B-B14F-4D97-AF65-F5344CB8AC3E}">
        <p14:creationId xmlns:p14="http://schemas.microsoft.com/office/powerpoint/2010/main" val="8083705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1920"/>
            <a:ext cx="9404723" cy="1731328"/>
          </a:xfrm>
        </p:spPr>
        <p:txBody>
          <a:bodyPr/>
          <a:lstStyle/>
          <a:p>
            <a:r>
              <a:rPr lang="en-US" dirty="0" smtClean="0"/>
              <a:t>Sole Sources</a:t>
            </a:r>
            <a:endParaRPr lang="en-US" dirty="0"/>
          </a:p>
        </p:txBody>
      </p:sp>
      <p:sp>
        <p:nvSpPr>
          <p:cNvPr id="3" name="Content Placeholder 2"/>
          <p:cNvSpPr>
            <a:spLocks noGrp="1"/>
          </p:cNvSpPr>
          <p:nvPr>
            <p:ph idx="1"/>
          </p:nvPr>
        </p:nvSpPr>
        <p:spPr>
          <a:xfrm>
            <a:off x="1118552" y="929640"/>
            <a:ext cx="8946541" cy="5440680"/>
          </a:xfrm>
        </p:spPr>
        <p:txBody>
          <a:bodyPr>
            <a:normAutofit/>
          </a:bodyPr>
          <a:lstStyle/>
          <a:p>
            <a:r>
              <a:rPr lang="en-US" sz="2100" b="1" dirty="0" smtClean="0"/>
              <a:t>What We Know</a:t>
            </a:r>
          </a:p>
          <a:p>
            <a:pPr lvl="1"/>
            <a:r>
              <a:rPr lang="en-US" b="1" dirty="0" smtClean="0"/>
              <a:t>4 Justifications under UG</a:t>
            </a:r>
          </a:p>
          <a:p>
            <a:pPr lvl="2"/>
            <a:r>
              <a:rPr lang="en-US" b="1" dirty="0" smtClean="0"/>
              <a:t>Product/Service only available from a single source</a:t>
            </a:r>
          </a:p>
          <a:p>
            <a:pPr lvl="2"/>
            <a:r>
              <a:rPr lang="en-US" b="1" dirty="0" smtClean="0"/>
              <a:t>Public Emergency (no time to go through procurement process)</a:t>
            </a:r>
          </a:p>
          <a:p>
            <a:pPr lvl="3"/>
            <a:r>
              <a:rPr lang="en-US" b="1" dirty="0" smtClean="0"/>
              <a:t>Poor planning is NOT an emergency</a:t>
            </a:r>
          </a:p>
          <a:p>
            <a:pPr lvl="2"/>
            <a:r>
              <a:rPr lang="en-US" b="1" dirty="0" smtClean="0"/>
              <a:t>Federal Awarding Agency Authorization</a:t>
            </a:r>
          </a:p>
          <a:p>
            <a:pPr lvl="3"/>
            <a:r>
              <a:rPr lang="en-US" b="1" dirty="0"/>
              <a:t>The Federal awarding agency or pass-through entity expressly authorizes noncompetitive proposals in response to a written request from the non-Federal entity</a:t>
            </a:r>
            <a:endParaRPr lang="en-US" b="1" dirty="0" smtClean="0"/>
          </a:p>
          <a:p>
            <a:pPr lvl="2"/>
            <a:r>
              <a:rPr lang="en-US" b="1" dirty="0" smtClean="0"/>
              <a:t>Inadequate competition after multiple attempted solicitations</a:t>
            </a:r>
          </a:p>
          <a:p>
            <a:pPr lvl="1"/>
            <a:r>
              <a:rPr lang="en-US" b="1" dirty="0"/>
              <a:t>Does not recognize the importance to some experiments of maintaining the same source, to avoid discrepancies in results, i.e. control reasons</a:t>
            </a:r>
            <a:r>
              <a:rPr lang="en-US" b="1" dirty="0" smtClean="0"/>
              <a:t>.</a:t>
            </a:r>
          </a:p>
          <a:p>
            <a:r>
              <a:rPr lang="en-US" sz="2100" b="1" dirty="0" smtClean="0"/>
              <a:t>What We Do Not Know</a:t>
            </a:r>
          </a:p>
          <a:p>
            <a:pPr lvl="1"/>
            <a:r>
              <a:rPr lang="en-US" b="1" dirty="0" smtClean="0"/>
              <a:t>What are the appropriate documentation and institutional practices to support the use of a sole source? </a:t>
            </a:r>
          </a:p>
        </p:txBody>
      </p:sp>
    </p:spTree>
    <p:extLst>
      <p:ext uri="{BB962C8B-B14F-4D97-AF65-F5344CB8AC3E}">
        <p14:creationId xmlns:p14="http://schemas.microsoft.com/office/powerpoint/2010/main" val="2706935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Example: Methods of Procurement Practices for the University of Connecticut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36918119"/>
              </p:ext>
            </p:extLst>
          </p:nvPr>
        </p:nvGraphicFramePr>
        <p:xfrm>
          <a:off x="936874" y="1853248"/>
          <a:ext cx="9906000" cy="4752729"/>
        </p:xfrm>
        <a:graphic>
          <a:graphicData uri="http://schemas.openxmlformats.org/drawingml/2006/table">
            <a:tbl>
              <a:tblPr firstRow="1" bandRow="1">
                <a:tableStyleId>{5C22544A-7EE6-4342-B048-85BDC9FD1C3A}</a:tableStyleId>
              </a:tblPr>
              <a:tblGrid>
                <a:gridCol w="2476500"/>
                <a:gridCol w="2476500"/>
                <a:gridCol w="2476500"/>
                <a:gridCol w="2476500"/>
              </a:tblGrid>
              <a:tr h="820809">
                <a:tc>
                  <a:txBody>
                    <a:bodyPr/>
                    <a:lstStyle/>
                    <a:p>
                      <a:r>
                        <a:rPr lang="en-US" dirty="0" smtClean="0"/>
                        <a:t>Dollar Amount</a:t>
                      </a:r>
                      <a:endParaRPr lang="en-US" dirty="0"/>
                    </a:p>
                  </a:txBody>
                  <a:tcPr/>
                </a:tc>
                <a:tc>
                  <a:txBody>
                    <a:bodyPr/>
                    <a:lstStyle/>
                    <a:p>
                      <a:r>
                        <a:rPr lang="en-US" dirty="0" smtClean="0"/>
                        <a:t>Current UConn</a:t>
                      </a:r>
                      <a:endParaRPr lang="en-US" dirty="0"/>
                    </a:p>
                  </a:txBody>
                  <a:tcPr/>
                </a:tc>
                <a:tc>
                  <a:txBody>
                    <a:bodyPr/>
                    <a:lstStyle/>
                    <a:p>
                      <a:r>
                        <a:rPr lang="en-US" dirty="0" smtClean="0"/>
                        <a:t>Proposed</a:t>
                      </a:r>
                      <a:r>
                        <a:rPr lang="en-US" baseline="0" dirty="0" smtClean="0"/>
                        <a:t> - Uniform Guidance</a:t>
                      </a:r>
                      <a:endParaRPr lang="en-US" dirty="0"/>
                    </a:p>
                  </a:txBody>
                  <a:tcPr/>
                </a:tc>
                <a:tc>
                  <a:txBody>
                    <a:bodyPr/>
                    <a:lstStyle/>
                    <a:p>
                      <a:r>
                        <a:rPr lang="en-US" dirty="0" smtClean="0"/>
                        <a:t>Future UConn</a:t>
                      </a:r>
                      <a:endParaRPr lang="en-US" dirty="0"/>
                    </a:p>
                  </a:txBody>
                  <a:tcPr/>
                </a:tc>
              </a:tr>
              <a:tr h="338644">
                <a:tc>
                  <a:txBody>
                    <a:bodyPr/>
                    <a:lstStyle/>
                    <a:p>
                      <a:r>
                        <a:rPr lang="en-US" dirty="0" smtClean="0"/>
                        <a:t>$0-$2999</a:t>
                      </a:r>
                      <a:endParaRPr lang="en-US" dirty="0"/>
                    </a:p>
                  </a:txBody>
                  <a:tcPr/>
                </a:tc>
                <a:tc>
                  <a:txBody>
                    <a:bodyPr/>
                    <a:lstStyle/>
                    <a:p>
                      <a:r>
                        <a:rPr lang="en-US" dirty="0" smtClean="0"/>
                        <a:t>Micro-purchase</a:t>
                      </a:r>
                      <a:endParaRPr lang="en-US" dirty="0"/>
                    </a:p>
                  </a:txBody>
                  <a:tcPr/>
                </a:tc>
                <a:tc>
                  <a:txBody>
                    <a:bodyPr/>
                    <a:lstStyle/>
                    <a:p>
                      <a:r>
                        <a:rPr lang="en-US" dirty="0" smtClean="0"/>
                        <a:t>Micro-purchase</a:t>
                      </a:r>
                      <a:endParaRPr lang="en-US" dirty="0"/>
                    </a:p>
                  </a:txBody>
                  <a:tcPr/>
                </a:tc>
                <a:tc>
                  <a:txBody>
                    <a:bodyPr/>
                    <a:lstStyle/>
                    <a:p>
                      <a:r>
                        <a:rPr lang="en-US" dirty="0" smtClean="0"/>
                        <a:t>Micro-purchase</a:t>
                      </a:r>
                      <a:endParaRPr lang="en-US" dirty="0"/>
                    </a:p>
                  </a:txBody>
                  <a:tcPr/>
                </a:tc>
              </a:tr>
              <a:tr h="1608559">
                <a:tc>
                  <a:txBody>
                    <a:bodyPr/>
                    <a:lstStyle/>
                    <a:p>
                      <a:r>
                        <a:rPr lang="en-US" dirty="0" smtClean="0"/>
                        <a:t>$3000-$149,999</a:t>
                      </a:r>
                      <a:endParaRPr lang="en-US" dirty="0"/>
                    </a:p>
                  </a:txBody>
                  <a:tcPr/>
                </a:tc>
                <a:tc>
                  <a:txBody>
                    <a:bodyPr/>
                    <a:lstStyle/>
                    <a:p>
                      <a:r>
                        <a:rPr lang="en-US" dirty="0" smtClean="0"/>
                        <a:t>1)</a:t>
                      </a:r>
                      <a:r>
                        <a:rPr lang="en-US" baseline="0" dirty="0" smtClean="0"/>
                        <a:t> Micro-purchase up to $9,999; 2) Informal Bid (3 quotes; up to $49,999) RFP $50,000+</a:t>
                      </a:r>
                      <a:endParaRPr lang="en-US" dirty="0"/>
                    </a:p>
                  </a:txBody>
                  <a:tcPr/>
                </a:tc>
                <a:tc>
                  <a:txBody>
                    <a:bodyPr/>
                    <a:lstStyle/>
                    <a:p>
                      <a:r>
                        <a:rPr lang="en-US" dirty="0" smtClean="0"/>
                        <a:t>Procurement by Small Purchase Procedures</a:t>
                      </a:r>
                      <a:endParaRPr lang="en-US" dirty="0"/>
                    </a:p>
                  </a:txBody>
                  <a:tcPr/>
                </a:tc>
                <a:tc>
                  <a:txBody>
                    <a:bodyPr/>
                    <a:lstStyle/>
                    <a:p>
                      <a:r>
                        <a:rPr lang="en-US" dirty="0" smtClean="0"/>
                        <a:t>More restrictive option between Proposed UG and Current</a:t>
                      </a:r>
                      <a:r>
                        <a:rPr lang="en-US" baseline="0" dirty="0" smtClean="0"/>
                        <a:t> UConn</a:t>
                      </a:r>
                      <a:endParaRPr lang="en-US" dirty="0"/>
                    </a:p>
                  </a:txBody>
                  <a:tcPr/>
                </a:tc>
              </a:tr>
              <a:tr h="846610">
                <a:tc>
                  <a:txBody>
                    <a:bodyPr/>
                    <a:lstStyle/>
                    <a:p>
                      <a:r>
                        <a:rPr lang="en-US" dirty="0" smtClean="0"/>
                        <a:t>$150,000+</a:t>
                      </a:r>
                      <a:endParaRPr lang="en-US" dirty="0"/>
                    </a:p>
                  </a:txBody>
                  <a:tcPr/>
                </a:tc>
                <a:tc>
                  <a:txBody>
                    <a:bodyPr/>
                    <a:lstStyle/>
                    <a:p>
                      <a:r>
                        <a:rPr lang="en-US" dirty="0" smtClean="0"/>
                        <a:t>RFP</a:t>
                      </a:r>
                      <a:endParaRPr lang="en-US" dirty="0"/>
                    </a:p>
                  </a:txBody>
                  <a:tcPr/>
                </a:tc>
                <a:tc>
                  <a:txBody>
                    <a:bodyPr/>
                    <a:lstStyle/>
                    <a:p>
                      <a:r>
                        <a:rPr lang="en-US" dirty="0" smtClean="0"/>
                        <a:t>Procurement by Competitive Proposals</a:t>
                      </a:r>
                      <a:endParaRPr lang="en-US" dirty="0"/>
                    </a:p>
                  </a:txBody>
                  <a:tcPr/>
                </a:tc>
                <a:tc>
                  <a:txBody>
                    <a:bodyPr/>
                    <a:lstStyle/>
                    <a:p>
                      <a:r>
                        <a:rPr lang="en-US" dirty="0" smtClean="0"/>
                        <a:t>More restrictive option between Proposed UG and Current</a:t>
                      </a:r>
                      <a:r>
                        <a:rPr lang="en-US" baseline="0" dirty="0" smtClean="0"/>
                        <a:t> UConn </a:t>
                      </a:r>
                    </a:p>
                  </a:txBody>
                  <a:tcPr/>
                </a:tc>
              </a:tr>
              <a:tr h="592627">
                <a:tc>
                  <a:txBody>
                    <a:bodyPr/>
                    <a:lstStyle/>
                    <a:p>
                      <a:r>
                        <a:rPr lang="en-US" dirty="0" smtClean="0"/>
                        <a:t>Authority</a:t>
                      </a:r>
                      <a:endParaRPr lang="en-US" dirty="0"/>
                    </a:p>
                  </a:txBody>
                  <a:tcPr/>
                </a:tc>
                <a:tc>
                  <a:txBody>
                    <a:bodyPr/>
                    <a:lstStyle/>
                    <a:p>
                      <a:r>
                        <a:rPr lang="en-US" dirty="0" smtClean="0"/>
                        <a:t>State CGS</a:t>
                      </a:r>
                      <a:endParaRPr lang="en-US" dirty="0"/>
                    </a:p>
                  </a:txBody>
                  <a:tcPr/>
                </a:tc>
                <a:tc>
                  <a:txBody>
                    <a:bodyPr/>
                    <a:lstStyle/>
                    <a:p>
                      <a:r>
                        <a:rPr lang="en-US" dirty="0" smtClean="0"/>
                        <a:t>UG</a:t>
                      </a:r>
                      <a:endParaRPr lang="en-US" dirty="0"/>
                    </a:p>
                  </a:txBody>
                  <a:tcPr/>
                </a:tc>
                <a:tc>
                  <a:txBody>
                    <a:bodyPr/>
                    <a:lstStyle/>
                    <a:p>
                      <a:r>
                        <a:rPr lang="en-US" dirty="0" smtClean="0"/>
                        <a:t>More Restrictive</a:t>
                      </a:r>
                      <a:r>
                        <a:rPr lang="en-US" baseline="0" dirty="0" smtClean="0"/>
                        <a:t> Option</a:t>
                      </a:r>
                      <a:endParaRPr lang="en-US" dirty="0"/>
                    </a:p>
                  </a:txBody>
                  <a:tcPr/>
                </a:tc>
              </a:tr>
            </a:tbl>
          </a:graphicData>
        </a:graphic>
      </p:graphicFrame>
    </p:spTree>
    <p:extLst>
      <p:ext uri="{BB962C8B-B14F-4D97-AF65-F5344CB8AC3E}">
        <p14:creationId xmlns:p14="http://schemas.microsoft.com/office/powerpoint/2010/main" val="3037769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“Negotiating for Profit”</a:t>
            </a:r>
            <a:endParaRPr lang="en-US" dirty="0"/>
          </a:p>
        </p:txBody>
      </p:sp>
      <p:sp>
        <p:nvSpPr>
          <p:cNvPr id="3" name="Content Placeholder 2"/>
          <p:cNvSpPr>
            <a:spLocks noGrp="1"/>
          </p:cNvSpPr>
          <p:nvPr>
            <p:ph idx="1"/>
          </p:nvPr>
        </p:nvSpPr>
        <p:spPr>
          <a:xfrm>
            <a:off x="1103312" y="1417320"/>
            <a:ext cx="8946541" cy="4831079"/>
          </a:xfrm>
        </p:spPr>
        <p:txBody>
          <a:bodyPr>
            <a:normAutofit/>
          </a:bodyPr>
          <a:lstStyle/>
          <a:p>
            <a:r>
              <a:rPr lang="en-US" dirty="0" smtClean="0"/>
              <a:t>What We Know</a:t>
            </a:r>
          </a:p>
          <a:p>
            <a:pPr lvl="1"/>
            <a:r>
              <a:rPr lang="en-US" sz="2000" dirty="0" smtClean="0"/>
              <a:t>University must negotiate a “reasonable” profit for the vendor for each contract that includes a cost analysis and each contract where there is no price competition</a:t>
            </a:r>
          </a:p>
          <a:p>
            <a:pPr lvl="2"/>
            <a:r>
              <a:rPr lang="en-US" sz="2000" dirty="0" smtClean="0"/>
              <a:t>A cost or price analysis must be done for every procurement action in excess of $150,000, including modifications.</a:t>
            </a:r>
          </a:p>
          <a:p>
            <a:r>
              <a:rPr lang="en-US" dirty="0" smtClean="0"/>
              <a:t>What is in Play</a:t>
            </a:r>
          </a:p>
          <a:p>
            <a:pPr lvl="1"/>
            <a:r>
              <a:rPr lang="en-US" sz="2000" dirty="0" smtClean="0"/>
              <a:t>N/A</a:t>
            </a:r>
          </a:p>
          <a:p>
            <a:r>
              <a:rPr lang="en-US" dirty="0" smtClean="0"/>
              <a:t>What We Do Not Know</a:t>
            </a:r>
          </a:p>
          <a:p>
            <a:pPr lvl="1"/>
            <a:r>
              <a:rPr lang="en-US" sz="2000" dirty="0" smtClean="0"/>
              <a:t>The effect this will have negotiating with vendors. </a:t>
            </a:r>
          </a:p>
          <a:p>
            <a:pPr lvl="1"/>
            <a:r>
              <a:rPr lang="en-US" sz="2000" dirty="0" smtClean="0"/>
              <a:t>What is a “reasonable” profit?</a:t>
            </a:r>
            <a:endParaRPr lang="en-US" sz="2000" dirty="0"/>
          </a:p>
        </p:txBody>
      </p:sp>
    </p:spTree>
    <p:extLst>
      <p:ext uri="{BB962C8B-B14F-4D97-AF65-F5344CB8AC3E}">
        <p14:creationId xmlns:p14="http://schemas.microsoft.com/office/powerpoint/2010/main" val="1246653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Consulting Agreements for Sponsored Research</a:t>
            </a:r>
            <a:endParaRPr lang="en-US" dirty="0"/>
          </a:p>
        </p:txBody>
      </p:sp>
      <p:sp>
        <p:nvSpPr>
          <p:cNvPr id="3" name="Content Placeholder 2"/>
          <p:cNvSpPr>
            <a:spLocks noGrp="1"/>
          </p:cNvSpPr>
          <p:nvPr>
            <p:ph idx="1"/>
          </p:nvPr>
        </p:nvSpPr>
        <p:spPr>
          <a:xfrm>
            <a:off x="1103312" y="1798320"/>
            <a:ext cx="8946541" cy="4770120"/>
          </a:xfrm>
        </p:spPr>
        <p:txBody>
          <a:bodyPr>
            <a:normAutofit lnSpcReduction="10000"/>
          </a:bodyPr>
          <a:lstStyle/>
          <a:p>
            <a:r>
              <a:rPr lang="en-US" b="1" dirty="0" smtClean="0"/>
              <a:t>What We Know</a:t>
            </a:r>
          </a:p>
          <a:p>
            <a:pPr lvl="1"/>
            <a:r>
              <a:rPr lang="en-US" b="1" dirty="0" smtClean="0"/>
              <a:t>Consulting agreements for sponsored research have been done by both Procurement staff and Sponsored Research Staff on separate initiatives. </a:t>
            </a:r>
          </a:p>
          <a:p>
            <a:pPr lvl="1"/>
            <a:r>
              <a:rPr lang="en-US" b="1" dirty="0" smtClean="0"/>
              <a:t>3 Models</a:t>
            </a:r>
          </a:p>
          <a:p>
            <a:pPr lvl="2"/>
            <a:r>
              <a:rPr lang="en-US" b="1" dirty="0" smtClean="0"/>
              <a:t>Maryland- both Procurement and Sponsored Research work together</a:t>
            </a:r>
          </a:p>
          <a:p>
            <a:pPr lvl="2"/>
            <a:r>
              <a:rPr lang="en-US" b="1" dirty="0" smtClean="0"/>
              <a:t>Boston College- Procurement handles all consulting agreements</a:t>
            </a:r>
          </a:p>
          <a:p>
            <a:pPr lvl="2"/>
            <a:r>
              <a:rPr lang="en-US" b="1" dirty="0" smtClean="0"/>
              <a:t>California Berkeley- Sponsored Programs handles research consulting contracts</a:t>
            </a:r>
          </a:p>
          <a:p>
            <a:pPr lvl="2"/>
            <a:endParaRPr lang="en-US" b="1" dirty="0" smtClean="0"/>
          </a:p>
          <a:p>
            <a:r>
              <a:rPr lang="en-US" b="1" dirty="0" smtClean="0"/>
              <a:t>What We Don’t Know</a:t>
            </a:r>
          </a:p>
          <a:p>
            <a:pPr lvl="1"/>
            <a:r>
              <a:rPr lang="en-US" b="1" dirty="0" smtClean="0"/>
              <a:t>If/When Sponsored Research staff should be involved. </a:t>
            </a:r>
          </a:p>
          <a:p>
            <a:r>
              <a:rPr lang="en-US" b="1" dirty="0" smtClean="0"/>
              <a:t>What is Still in Play</a:t>
            </a:r>
          </a:p>
          <a:p>
            <a:pPr lvl="1"/>
            <a:r>
              <a:rPr lang="en-US" b="1" dirty="0" smtClean="0"/>
              <a:t>The best process for obtaining consultants for sponsored research projects, including sole source opportunities. </a:t>
            </a:r>
            <a:endParaRPr lang="en-US" b="1" dirty="0"/>
          </a:p>
        </p:txBody>
      </p:sp>
    </p:spTree>
    <p:extLst>
      <p:ext uri="{BB962C8B-B14F-4D97-AF65-F5344CB8AC3E}">
        <p14:creationId xmlns:p14="http://schemas.microsoft.com/office/powerpoint/2010/main" val="1631248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a:t>
            </a:r>
            <a:endParaRPr lang="en-US" dirty="0"/>
          </a:p>
        </p:txBody>
      </p:sp>
      <p:sp>
        <p:nvSpPr>
          <p:cNvPr id="3" name="Content Placeholder 2"/>
          <p:cNvSpPr>
            <a:spLocks noGrp="1"/>
          </p:cNvSpPr>
          <p:nvPr>
            <p:ph idx="1"/>
          </p:nvPr>
        </p:nvSpPr>
        <p:spPr>
          <a:xfrm>
            <a:off x="1103312" y="1419726"/>
            <a:ext cx="9676983" cy="4828673"/>
          </a:xfrm>
        </p:spPr>
        <p:txBody>
          <a:bodyPr>
            <a:normAutofit fontScale="92500"/>
          </a:bodyPr>
          <a:lstStyle/>
          <a:p>
            <a:r>
              <a:rPr lang="en-US" sz="2900" dirty="0" smtClean="0"/>
              <a:t>What We Know</a:t>
            </a:r>
          </a:p>
          <a:p>
            <a:pPr lvl="1"/>
            <a:r>
              <a:rPr lang="en-US" sz="2100" dirty="0" smtClean="0"/>
              <a:t>Universities must disclose any potential conflicts of interest to the Federal Awarding Agency</a:t>
            </a:r>
          </a:p>
          <a:p>
            <a:pPr lvl="1"/>
            <a:r>
              <a:rPr lang="en-US" sz="2100" dirty="0" smtClean="0"/>
              <a:t>No Grace Period for Procurement (already in effect)</a:t>
            </a:r>
          </a:p>
          <a:p>
            <a:pPr lvl="1"/>
            <a:r>
              <a:rPr lang="en-US" sz="2100" dirty="0" smtClean="0"/>
              <a:t>What COI entails </a:t>
            </a:r>
          </a:p>
          <a:p>
            <a:pPr lvl="2"/>
            <a:r>
              <a:rPr lang="en-US" sz="1900" dirty="0" smtClean="0"/>
              <a:t>“Organizational </a:t>
            </a:r>
            <a:r>
              <a:rPr lang="en-US" sz="1900" dirty="0"/>
              <a:t>C</a:t>
            </a:r>
            <a:r>
              <a:rPr lang="en-US" sz="1900" dirty="0" smtClean="0"/>
              <a:t>onflict of Interest” means that because of other activities or relationships with other persons, a person is unable or potentially unable to render impartial assistance or advice to the Government, or the person's objectivity in performing the contract work is or might be otherwise impaired, or a person has an unfair competitive advantage.”</a:t>
            </a:r>
          </a:p>
          <a:p>
            <a:pPr lvl="1"/>
            <a:r>
              <a:rPr lang="en-US" sz="2400" dirty="0" smtClean="0"/>
              <a:t>Policy must include disciplinary actions for COI violations</a:t>
            </a:r>
          </a:p>
          <a:p>
            <a:pPr lvl="1"/>
            <a:r>
              <a:rPr lang="en-US" sz="2400" dirty="0" smtClean="0"/>
              <a:t>Any potential nonscientific conflict of interest must be disclosed to the awarding agency. (FAQ 9/9/15 200.112-2)</a:t>
            </a:r>
          </a:p>
          <a:p>
            <a:pPr lvl="2"/>
            <a:endParaRPr lang="en-US" dirty="0"/>
          </a:p>
        </p:txBody>
      </p:sp>
    </p:spTree>
    <p:extLst>
      <p:ext uri="{BB962C8B-B14F-4D97-AF65-F5344CB8AC3E}">
        <p14:creationId xmlns:p14="http://schemas.microsoft.com/office/powerpoint/2010/main" val="24871733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(continued)</a:t>
            </a:r>
            <a:endParaRPr lang="en-US" dirty="0"/>
          </a:p>
        </p:txBody>
      </p:sp>
      <p:sp>
        <p:nvSpPr>
          <p:cNvPr id="3" name="Content Placeholder 2"/>
          <p:cNvSpPr>
            <a:spLocks noGrp="1"/>
          </p:cNvSpPr>
          <p:nvPr>
            <p:ph idx="1"/>
          </p:nvPr>
        </p:nvSpPr>
        <p:spPr/>
        <p:txBody>
          <a:bodyPr>
            <a:normAutofit/>
          </a:bodyPr>
          <a:lstStyle/>
          <a:p>
            <a:r>
              <a:rPr lang="en-US" sz="2400" dirty="0"/>
              <a:t>What is in Play</a:t>
            </a:r>
          </a:p>
          <a:p>
            <a:pPr lvl="1"/>
            <a:r>
              <a:rPr lang="en-US" sz="2100" dirty="0" smtClean="0"/>
              <a:t>UConn needs to review for duplicity with Research COI policy and governance model</a:t>
            </a:r>
          </a:p>
          <a:p>
            <a:pPr marL="457200" lvl="1" indent="0">
              <a:buNone/>
            </a:pPr>
            <a:endParaRPr lang="en-US" dirty="0"/>
          </a:p>
          <a:p>
            <a:r>
              <a:rPr lang="en-US" sz="2400" dirty="0"/>
              <a:t>What We Do Not Know</a:t>
            </a:r>
          </a:p>
          <a:p>
            <a:pPr lvl="1"/>
            <a:r>
              <a:rPr lang="en-US" sz="2100" dirty="0"/>
              <a:t>What is an acceptable COI policy? </a:t>
            </a:r>
          </a:p>
          <a:p>
            <a:pPr lvl="1"/>
            <a:r>
              <a:rPr lang="en-US" sz="2100" dirty="0"/>
              <a:t>What type of documentation is acceptable for determining that no conflict exists?</a:t>
            </a:r>
          </a:p>
          <a:p>
            <a:endParaRPr lang="en-US" dirty="0"/>
          </a:p>
        </p:txBody>
      </p:sp>
    </p:spTree>
    <p:extLst>
      <p:ext uri="{BB962C8B-B14F-4D97-AF65-F5344CB8AC3E}">
        <p14:creationId xmlns:p14="http://schemas.microsoft.com/office/powerpoint/2010/main" val="3163463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be Doing: Internal Assessment</a:t>
            </a:r>
            <a:endParaRPr lang="en-US" dirty="0"/>
          </a:p>
        </p:txBody>
      </p:sp>
      <p:sp>
        <p:nvSpPr>
          <p:cNvPr id="3" name="Content Placeholder 2"/>
          <p:cNvSpPr>
            <a:spLocks noGrp="1"/>
          </p:cNvSpPr>
          <p:nvPr>
            <p:ph idx="1"/>
          </p:nvPr>
        </p:nvSpPr>
        <p:spPr/>
        <p:txBody>
          <a:bodyPr/>
          <a:lstStyle/>
          <a:p>
            <a:r>
              <a:rPr lang="en-US" dirty="0" smtClean="0"/>
              <a:t>Determine Where Your University is regarding the UG policies</a:t>
            </a:r>
          </a:p>
          <a:p>
            <a:r>
              <a:rPr lang="en-US" dirty="0" smtClean="0"/>
              <a:t>Developing working groups for each department to ensure compliance</a:t>
            </a:r>
          </a:p>
          <a:p>
            <a:pPr lvl="1"/>
            <a:r>
              <a:rPr lang="en-US" sz="2000" dirty="0" smtClean="0"/>
              <a:t>i.e. Procurement working group, Research Administration working group</a:t>
            </a:r>
          </a:p>
        </p:txBody>
      </p:sp>
    </p:spTree>
    <p:extLst>
      <p:ext uri="{BB962C8B-B14F-4D97-AF65-F5344CB8AC3E}">
        <p14:creationId xmlns:p14="http://schemas.microsoft.com/office/powerpoint/2010/main" val="777368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Introductions</a:t>
            </a:r>
          </a:p>
          <a:p>
            <a:r>
              <a:rPr lang="en-US" dirty="0"/>
              <a:t>General Overview of Research Administration</a:t>
            </a:r>
          </a:p>
          <a:p>
            <a:r>
              <a:rPr lang="en-US" dirty="0" smtClean="0"/>
              <a:t>Overview of Uniform Guidance</a:t>
            </a:r>
          </a:p>
          <a:p>
            <a:r>
              <a:rPr lang="en-US" dirty="0" smtClean="0"/>
              <a:t>How UG Affects Procurement</a:t>
            </a:r>
          </a:p>
          <a:p>
            <a:r>
              <a:rPr lang="en-US" dirty="0" smtClean="0"/>
              <a:t>Preparing/Best Practices</a:t>
            </a:r>
            <a:endParaRPr lang="en-US" dirty="0"/>
          </a:p>
        </p:txBody>
      </p:sp>
    </p:spTree>
    <p:extLst>
      <p:ext uri="{BB962C8B-B14F-4D97-AF65-F5344CB8AC3E}">
        <p14:creationId xmlns:p14="http://schemas.microsoft.com/office/powerpoint/2010/main" val="926541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5321"/>
          </a:xfrm>
        </p:spPr>
        <p:txBody>
          <a:bodyPr/>
          <a:lstStyle/>
          <a:p>
            <a:r>
              <a:rPr lang="en-US" dirty="0" smtClean="0"/>
              <a:t>What else you should be doing? </a:t>
            </a:r>
            <a:br>
              <a:rPr lang="en-US" dirty="0" smtClean="0"/>
            </a:br>
            <a:r>
              <a:rPr lang="en-US" dirty="0"/>
              <a:t/>
            </a:r>
            <a:br>
              <a:rPr lang="en-US" dirty="0"/>
            </a:br>
            <a:r>
              <a:rPr lang="en-US" sz="2400" b="1" dirty="0" smtClean="0">
                <a:effectLst>
                  <a:outerShdw blurRad="38100" dist="38100" dir="2700000" algn="tl">
                    <a:srgbClr val="000000">
                      <a:alpha val="43137"/>
                    </a:srgbClr>
                  </a:outerShdw>
                </a:effectLst>
              </a:rPr>
              <a:t>	</a:t>
            </a:r>
            <a:r>
              <a:rPr lang="en-US" dirty="0" smtClean="0"/>
              <a:t/>
            </a:r>
            <a:br>
              <a:rPr lang="en-US" dirty="0" smtClean="0"/>
            </a:br>
            <a:r>
              <a:rPr lang="en-US" dirty="0"/>
              <a:t/>
            </a:r>
            <a:br>
              <a:rPr lang="en-US" dirty="0"/>
            </a:br>
            <a:endParaRPr lang="en-US" dirty="0"/>
          </a:p>
        </p:txBody>
      </p:sp>
      <p:sp>
        <p:nvSpPr>
          <p:cNvPr id="3" name="Content Placeholder 2"/>
          <p:cNvSpPr>
            <a:spLocks noGrp="1"/>
          </p:cNvSpPr>
          <p:nvPr>
            <p:ph idx="1"/>
          </p:nvPr>
        </p:nvSpPr>
        <p:spPr>
          <a:xfrm>
            <a:off x="458179" y="1826178"/>
            <a:ext cx="8946541" cy="4864182"/>
          </a:xfrm>
        </p:spPr>
        <p:txBody>
          <a:bodyPr>
            <a:normAutofit/>
          </a:bodyPr>
          <a:lstStyle/>
          <a:p>
            <a:r>
              <a:rPr lang="en-US" b="1" dirty="0" smtClean="0"/>
              <a:t>Collaborate and Partner with your Research Administration</a:t>
            </a:r>
          </a:p>
          <a:p>
            <a:pPr lvl="1"/>
            <a:r>
              <a:rPr lang="en-US" b="1" dirty="0" smtClean="0"/>
              <a:t>Procurement and Sponsored Programs work together extensively to ensure researchers receive the goods/services they need in a timely manner to continue their research without interruptions. </a:t>
            </a:r>
          </a:p>
          <a:p>
            <a:pPr lvl="1"/>
            <a:r>
              <a:rPr lang="en-US" b="1" dirty="0" smtClean="0"/>
              <a:t>Collaboration on key initiatives</a:t>
            </a:r>
          </a:p>
          <a:p>
            <a:pPr lvl="1"/>
            <a:r>
              <a:rPr lang="en-US" b="1" dirty="0" smtClean="0"/>
              <a:t>Communication Up </a:t>
            </a:r>
          </a:p>
          <a:p>
            <a:pPr lvl="1"/>
            <a:r>
              <a:rPr lang="en-US" b="1" dirty="0" smtClean="0"/>
              <a:t>Commitment to finding the best way that solves any challenges and maintains compliance</a:t>
            </a:r>
          </a:p>
          <a:p>
            <a:r>
              <a:rPr lang="en-US" b="1" dirty="0"/>
              <a:t>Develop relationships with peer institutions</a:t>
            </a:r>
          </a:p>
          <a:p>
            <a:pPr lvl="1"/>
            <a:r>
              <a:rPr lang="en-US" b="1" dirty="0"/>
              <a:t>Peer Benchmarking for best practices</a:t>
            </a:r>
          </a:p>
          <a:p>
            <a:pPr lvl="1"/>
            <a:r>
              <a:rPr lang="en-US" b="1" dirty="0"/>
              <a:t>Share key insights on various UG challenges</a:t>
            </a:r>
          </a:p>
          <a:p>
            <a:endParaRPr lang="en-US" dirty="0"/>
          </a:p>
        </p:txBody>
      </p:sp>
    </p:spTree>
    <p:extLst>
      <p:ext uri="{BB962C8B-B14F-4D97-AF65-F5344CB8AC3E}">
        <p14:creationId xmlns:p14="http://schemas.microsoft.com/office/powerpoint/2010/main" val="24038130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054" y="2719400"/>
            <a:ext cx="9404723" cy="1400530"/>
          </a:xfrm>
        </p:spPr>
        <p:txBody>
          <a:bodyPr/>
          <a:lstStyle/>
          <a:p>
            <a:pPr algn="ctr"/>
            <a:r>
              <a:rPr lang="en-US" dirty="0" smtClean="0"/>
              <a:t>Questions or comments?</a:t>
            </a:r>
            <a:br>
              <a:rPr lang="en-US" dirty="0" smtClean="0"/>
            </a:br>
            <a:r>
              <a:rPr lang="en-US" dirty="0" smtClean="0"/>
              <a:t>Feedback?  </a:t>
            </a:r>
            <a:endParaRPr lang="en-US" dirty="0"/>
          </a:p>
        </p:txBody>
      </p:sp>
    </p:spTree>
    <p:extLst>
      <p:ext uri="{BB962C8B-B14F-4D97-AF65-F5344CB8AC3E}">
        <p14:creationId xmlns:p14="http://schemas.microsoft.com/office/powerpoint/2010/main" val="3715939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51876066"/>
              </p:ext>
            </p:extLst>
          </p:nvPr>
        </p:nvGraphicFramePr>
        <p:xfrm>
          <a:off x="4162168" y="302740"/>
          <a:ext cx="5896232" cy="61598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627" name="TextBox 2"/>
          <p:cNvSpPr txBox="1">
            <a:spLocks noChangeArrowheads="1"/>
          </p:cNvSpPr>
          <p:nvPr/>
        </p:nvSpPr>
        <p:spPr bwMode="auto">
          <a:xfrm>
            <a:off x="1143000" y="457201"/>
            <a:ext cx="2514600" cy="1938992"/>
          </a:xfrm>
          <a:prstGeom prst="rect">
            <a:avLst/>
          </a:prstGeom>
          <a:noFill/>
          <a:ln w="9525">
            <a:noFill/>
            <a:miter lim="800000"/>
            <a:headEnd/>
            <a:tailEnd/>
          </a:ln>
        </p:spPr>
        <p:txBody>
          <a:bodyPr wrap="square">
            <a:spAutoFit/>
          </a:bodyPr>
          <a:lstStyle/>
          <a:p>
            <a:pPr algn="ctr"/>
            <a:r>
              <a:rPr lang="en-US" sz="2400" dirty="0" smtClean="0">
                <a:latin typeface="Calibri" pitchFamily="34" charset="0"/>
              </a:rPr>
              <a:t>General Overview of Research Administration:</a:t>
            </a:r>
          </a:p>
          <a:p>
            <a:pPr algn="ctr"/>
            <a:r>
              <a:rPr lang="en-US" sz="2400" dirty="0" smtClean="0">
                <a:latin typeface="Calibri" pitchFamily="34" charset="0"/>
              </a:rPr>
              <a:t>The </a:t>
            </a:r>
            <a:r>
              <a:rPr lang="en-US" sz="2400" dirty="0">
                <a:latin typeface="Calibri" pitchFamily="34" charset="0"/>
              </a:rPr>
              <a:t>Life Cycle of a Sponsored Project</a:t>
            </a:r>
          </a:p>
        </p:txBody>
      </p:sp>
      <p:sp>
        <p:nvSpPr>
          <p:cNvPr id="26628" name="TextBox 4"/>
          <p:cNvSpPr txBox="1">
            <a:spLocks noChangeArrowheads="1"/>
          </p:cNvSpPr>
          <p:nvPr/>
        </p:nvSpPr>
        <p:spPr bwMode="auto">
          <a:xfrm>
            <a:off x="8839200" y="5407025"/>
            <a:ext cx="990600" cy="307975"/>
          </a:xfrm>
          <a:prstGeom prst="rect">
            <a:avLst/>
          </a:prstGeom>
          <a:noFill/>
          <a:ln w="9525">
            <a:noFill/>
            <a:miter lim="800000"/>
            <a:headEnd/>
            <a:tailEnd/>
          </a:ln>
        </p:spPr>
        <p:txBody>
          <a:bodyPr>
            <a:spAutoFit/>
          </a:bodyPr>
          <a:lstStyle/>
          <a:p>
            <a:r>
              <a:rPr lang="en-US" sz="1400" b="1" dirty="0">
                <a:solidFill>
                  <a:schemeClr val="bg2">
                    <a:lumMod val="50000"/>
                  </a:schemeClr>
                </a:solidFill>
                <a:latin typeface="Calibri" pitchFamily="34" charset="0"/>
              </a:rPr>
              <a:t>Pre Award</a:t>
            </a:r>
          </a:p>
        </p:txBody>
      </p:sp>
      <p:sp>
        <p:nvSpPr>
          <p:cNvPr id="26629" name="TextBox 5"/>
          <p:cNvSpPr txBox="1">
            <a:spLocks noChangeArrowheads="1"/>
          </p:cNvSpPr>
          <p:nvPr/>
        </p:nvSpPr>
        <p:spPr bwMode="auto">
          <a:xfrm>
            <a:off x="4495800" y="5407026"/>
            <a:ext cx="1295400" cy="307975"/>
          </a:xfrm>
          <a:prstGeom prst="rect">
            <a:avLst/>
          </a:prstGeom>
          <a:noFill/>
          <a:ln w="9525">
            <a:noFill/>
            <a:miter lim="800000"/>
            <a:headEnd/>
            <a:tailEnd/>
          </a:ln>
        </p:spPr>
        <p:txBody>
          <a:bodyPr>
            <a:spAutoFit/>
          </a:bodyPr>
          <a:lstStyle/>
          <a:p>
            <a:r>
              <a:rPr lang="en-US" sz="1400" b="1" dirty="0">
                <a:solidFill>
                  <a:schemeClr val="bg2">
                    <a:lumMod val="50000"/>
                  </a:schemeClr>
                </a:solidFill>
                <a:latin typeface="Calibri" pitchFamily="34" charset="0"/>
              </a:rPr>
              <a:t>Post Award</a:t>
            </a:r>
          </a:p>
        </p:txBody>
      </p:sp>
    </p:spTree>
    <p:extLst>
      <p:ext uri="{BB962C8B-B14F-4D97-AF65-F5344CB8AC3E}">
        <p14:creationId xmlns:p14="http://schemas.microsoft.com/office/powerpoint/2010/main" val="3337434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6D8BE004-C5C8-46C0-A54E-4761CBFB8C90}"/>
                                            </p:graphicEl>
                                          </p:spTgt>
                                        </p:tgtEl>
                                        <p:attrNameLst>
                                          <p:attrName>style.visibility</p:attrName>
                                        </p:attrNameLst>
                                      </p:cBhvr>
                                      <p:to>
                                        <p:strVal val="visible"/>
                                      </p:to>
                                    </p:set>
                                    <p:animEffect transition="in" filter="fade">
                                      <p:cBhvr>
                                        <p:cTn id="7" dur="2000"/>
                                        <p:tgtEl>
                                          <p:spTgt spid="4">
                                            <p:graphicEl>
                                              <a:dgm id="{6D8BE004-C5C8-46C0-A54E-4761CBFB8C9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3803127B-94D2-4603-9803-C1918796104D}"/>
                                            </p:graphicEl>
                                          </p:spTgt>
                                        </p:tgtEl>
                                        <p:attrNameLst>
                                          <p:attrName>style.visibility</p:attrName>
                                        </p:attrNameLst>
                                      </p:cBhvr>
                                      <p:to>
                                        <p:strVal val="visible"/>
                                      </p:to>
                                    </p:set>
                                    <p:animEffect transition="in" filter="fade">
                                      <p:cBhvr>
                                        <p:cTn id="12" dur="2000"/>
                                        <p:tgtEl>
                                          <p:spTgt spid="4">
                                            <p:graphicEl>
                                              <a:dgm id="{3803127B-94D2-4603-9803-C1918796104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C47D62E6-8626-496D-91AC-87B1DB16DBFA}"/>
                                            </p:graphicEl>
                                          </p:spTgt>
                                        </p:tgtEl>
                                        <p:attrNameLst>
                                          <p:attrName>style.visibility</p:attrName>
                                        </p:attrNameLst>
                                      </p:cBhvr>
                                      <p:to>
                                        <p:strVal val="visible"/>
                                      </p:to>
                                    </p:set>
                                    <p:animEffect transition="in" filter="fade">
                                      <p:cBhvr>
                                        <p:cTn id="15" dur="2000"/>
                                        <p:tgtEl>
                                          <p:spTgt spid="4">
                                            <p:graphicEl>
                                              <a:dgm id="{C47D62E6-8626-496D-91AC-87B1DB16DBF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AB5AFA6D-FEFF-475E-B86F-F5F6D69312C1}"/>
                                            </p:graphicEl>
                                          </p:spTgt>
                                        </p:tgtEl>
                                        <p:attrNameLst>
                                          <p:attrName>style.visibility</p:attrName>
                                        </p:attrNameLst>
                                      </p:cBhvr>
                                      <p:to>
                                        <p:strVal val="visible"/>
                                      </p:to>
                                    </p:set>
                                    <p:animEffect transition="in" filter="fade">
                                      <p:cBhvr>
                                        <p:cTn id="20" dur="2000"/>
                                        <p:tgtEl>
                                          <p:spTgt spid="4">
                                            <p:graphicEl>
                                              <a:dgm id="{AB5AFA6D-FEFF-475E-B86F-F5F6D69312C1}"/>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4D095B51-7F68-42FA-9127-C4D04C588F96}"/>
                                            </p:graphicEl>
                                          </p:spTgt>
                                        </p:tgtEl>
                                        <p:attrNameLst>
                                          <p:attrName>style.visibility</p:attrName>
                                        </p:attrNameLst>
                                      </p:cBhvr>
                                      <p:to>
                                        <p:strVal val="visible"/>
                                      </p:to>
                                    </p:set>
                                    <p:animEffect transition="in" filter="fade">
                                      <p:cBhvr>
                                        <p:cTn id="23" dur="2000"/>
                                        <p:tgtEl>
                                          <p:spTgt spid="4">
                                            <p:graphicEl>
                                              <a:dgm id="{4D095B51-7F68-42FA-9127-C4D04C588F9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06E9E7CA-3AC4-4AA7-AC0C-8FF7ECC5FC43}"/>
                                            </p:graphicEl>
                                          </p:spTgt>
                                        </p:tgtEl>
                                        <p:attrNameLst>
                                          <p:attrName>style.visibility</p:attrName>
                                        </p:attrNameLst>
                                      </p:cBhvr>
                                      <p:to>
                                        <p:strVal val="visible"/>
                                      </p:to>
                                    </p:set>
                                    <p:animEffect transition="in" filter="fade">
                                      <p:cBhvr>
                                        <p:cTn id="28" dur="2000"/>
                                        <p:tgtEl>
                                          <p:spTgt spid="4">
                                            <p:graphicEl>
                                              <a:dgm id="{06E9E7CA-3AC4-4AA7-AC0C-8FF7ECC5FC43}"/>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21B07421-6A02-42FE-A529-BCC8B176B4DD}"/>
                                            </p:graphicEl>
                                          </p:spTgt>
                                        </p:tgtEl>
                                        <p:attrNameLst>
                                          <p:attrName>style.visibility</p:attrName>
                                        </p:attrNameLst>
                                      </p:cBhvr>
                                      <p:to>
                                        <p:strVal val="visible"/>
                                      </p:to>
                                    </p:set>
                                    <p:animEffect transition="in" filter="fade">
                                      <p:cBhvr>
                                        <p:cTn id="31" dur="2000"/>
                                        <p:tgtEl>
                                          <p:spTgt spid="4">
                                            <p:graphicEl>
                                              <a:dgm id="{21B07421-6A02-42FE-A529-BCC8B176B4D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F06134E1-6CF1-4DD1-892D-BD17CFCFBEC4}"/>
                                            </p:graphicEl>
                                          </p:spTgt>
                                        </p:tgtEl>
                                        <p:attrNameLst>
                                          <p:attrName>style.visibility</p:attrName>
                                        </p:attrNameLst>
                                      </p:cBhvr>
                                      <p:to>
                                        <p:strVal val="visible"/>
                                      </p:to>
                                    </p:set>
                                    <p:animEffect transition="in" filter="fade">
                                      <p:cBhvr>
                                        <p:cTn id="36" dur="2000"/>
                                        <p:tgtEl>
                                          <p:spTgt spid="4">
                                            <p:graphicEl>
                                              <a:dgm id="{F06134E1-6CF1-4DD1-892D-BD17CFCFBEC4}"/>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CEBDA513-4378-498E-83E9-FEC0EEC33A88}"/>
                                            </p:graphicEl>
                                          </p:spTgt>
                                        </p:tgtEl>
                                        <p:attrNameLst>
                                          <p:attrName>style.visibility</p:attrName>
                                        </p:attrNameLst>
                                      </p:cBhvr>
                                      <p:to>
                                        <p:strVal val="visible"/>
                                      </p:to>
                                    </p:set>
                                    <p:animEffect transition="in" filter="fade">
                                      <p:cBhvr>
                                        <p:cTn id="39" dur="2000"/>
                                        <p:tgtEl>
                                          <p:spTgt spid="4">
                                            <p:graphicEl>
                                              <a:dgm id="{CEBDA513-4378-498E-83E9-FEC0EEC33A8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C47815C8-1B8C-4040-BFCB-4EB67A2AF04D}"/>
                                            </p:graphicEl>
                                          </p:spTgt>
                                        </p:tgtEl>
                                        <p:attrNameLst>
                                          <p:attrName>style.visibility</p:attrName>
                                        </p:attrNameLst>
                                      </p:cBhvr>
                                      <p:to>
                                        <p:strVal val="visible"/>
                                      </p:to>
                                    </p:set>
                                    <p:animEffect transition="in" filter="fade">
                                      <p:cBhvr>
                                        <p:cTn id="44" dur="2000"/>
                                        <p:tgtEl>
                                          <p:spTgt spid="4">
                                            <p:graphicEl>
                                              <a:dgm id="{C47815C8-1B8C-4040-BFCB-4EB67A2AF04D}"/>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4">
                                            <p:graphicEl>
                                              <a:dgm id="{48E0AE6E-27EB-48D6-84B3-961DF1E80B31}"/>
                                            </p:graphicEl>
                                          </p:spTgt>
                                        </p:tgtEl>
                                        <p:attrNameLst>
                                          <p:attrName>style.visibility</p:attrName>
                                        </p:attrNameLst>
                                      </p:cBhvr>
                                      <p:to>
                                        <p:strVal val="visible"/>
                                      </p:to>
                                    </p:set>
                                    <p:animEffect transition="in" filter="fade">
                                      <p:cBhvr>
                                        <p:cTn id="47" dur="2000"/>
                                        <p:tgtEl>
                                          <p:spTgt spid="4">
                                            <p:graphicEl>
                                              <a:dgm id="{48E0AE6E-27EB-48D6-84B3-961DF1E80B31}"/>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graphicEl>
                                              <a:dgm id="{1F078CA4-620D-4F27-9569-D6EDC813876C}"/>
                                            </p:graphicEl>
                                          </p:spTgt>
                                        </p:tgtEl>
                                        <p:attrNameLst>
                                          <p:attrName>style.visibility</p:attrName>
                                        </p:attrNameLst>
                                      </p:cBhvr>
                                      <p:to>
                                        <p:strVal val="visible"/>
                                      </p:to>
                                    </p:set>
                                    <p:animEffect transition="in" filter="fade">
                                      <p:cBhvr>
                                        <p:cTn id="52" dur="2000"/>
                                        <p:tgtEl>
                                          <p:spTgt spid="4">
                                            <p:graphicEl>
                                              <a:dgm id="{1F078CA4-620D-4F27-9569-D6EDC813876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31335"/>
            <a:ext cx="8229600" cy="1143000"/>
          </a:xfrm>
        </p:spPr>
        <p:txBody>
          <a:bodyPr>
            <a:normAutofit/>
          </a:bodyPr>
          <a:lstStyle/>
          <a:p>
            <a:pPr algn="ctr"/>
            <a:r>
              <a:rPr lang="en-US" sz="2800" b="1" dirty="0" smtClean="0"/>
              <a:t>Research Administration Overview: Cost Allocation</a:t>
            </a:r>
            <a:endParaRPr lang="en-US" sz="2800" b="1" dirty="0"/>
          </a:p>
        </p:txBody>
      </p:sp>
      <p:sp>
        <p:nvSpPr>
          <p:cNvPr id="5" name="TextBox 4"/>
          <p:cNvSpPr txBox="1"/>
          <p:nvPr/>
        </p:nvSpPr>
        <p:spPr>
          <a:xfrm>
            <a:off x="1943100" y="931185"/>
            <a:ext cx="7848600" cy="492443"/>
          </a:xfrm>
          <a:prstGeom prst="rect">
            <a:avLst/>
          </a:prstGeom>
          <a:noFill/>
        </p:spPr>
        <p:txBody>
          <a:bodyPr wrap="square" rtlCol="0">
            <a:spAutoFit/>
          </a:bodyPr>
          <a:lstStyle/>
          <a:p>
            <a:pPr algn="ctr"/>
            <a:r>
              <a:rPr lang="en-US" sz="2600" dirty="0">
                <a:latin typeface="Calibri"/>
              </a:rPr>
              <a:t>The Four Principles To Test The Allowability Of Costs:</a:t>
            </a:r>
          </a:p>
        </p:txBody>
      </p:sp>
      <p:graphicFrame>
        <p:nvGraphicFramePr>
          <p:cNvPr id="6" name="Table 5"/>
          <p:cNvGraphicFramePr>
            <a:graphicFrameLocks noGrp="1"/>
          </p:cNvGraphicFramePr>
          <p:nvPr>
            <p:extLst>
              <p:ext uri="{D42A27DB-BD31-4B8C-83A1-F6EECF244321}">
                <p14:modId xmlns:p14="http://schemas.microsoft.com/office/powerpoint/2010/main" val="2950307415"/>
              </p:ext>
            </p:extLst>
          </p:nvPr>
        </p:nvGraphicFramePr>
        <p:xfrm>
          <a:off x="6022062" y="1423628"/>
          <a:ext cx="4112539" cy="4406057"/>
        </p:xfrm>
        <a:graphic>
          <a:graphicData uri="http://schemas.openxmlformats.org/drawingml/2006/table">
            <a:tbl>
              <a:tblPr firstRow="1" bandRow="1">
                <a:tableStyleId>{5C22544A-7EE6-4342-B048-85BDC9FD1C3A}</a:tableStyleId>
              </a:tblPr>
              <a:tblGrid>
                <a:gridCol w="4112539"/>
              </a:tblGrid>
              <a:tr h="122763">
                <a:tc>
                  <a:txBody>
                    <a:bodyPr/>
                    <a:lstStyle/>
                    <a:p>
                      <a:r>
                        <a:rPr lang="en-US" dirty="0" smtClean="0">
                          <a:solidFill>
                            <a:schemeClr val="bg1"/>
                          </a:solidFill>
                        </a:rPr>
                        <a:t>Definition</a:t>
                      </a:r>
                      <a:endParaRPr lang="en-US" dirty="0">
                        <a:solidFill>
                          <a:schemeClr val="bg1"/>
                        </a:solidFill>
                      </a:endParaRPr>
                    </a:p>
                  </a:txBody>
                  <a:tcPr>
                    <a:solidFill>
                      <a:schemeClr val="tx2"/>
                    </a:solidFill>
                  </a:tcPr>
                </a:tc>
              </a:tr>
              <a:tr h="484074">
                <a:tc>
                  <a:txBody>
                    <a:bodyPr/>
                    <a:lstStyle/>
                    <a:p>
                      <a:pPr algn="l"/>
                      <a:r>
                        <a:rPr lang="en-US" sz="1400" b="1" dirty="0" smtClean="0"/>
                        <a:t>Items</a:t>
                      </a:r>
                      <a:r>
                        <a:rPr lang="en-US" sz="1400" b="1" baseline="0" dirty="0" smtClean="0"/>
                        <a:t> not restricted by federal regulations (2 CFR Part 220) or the specific award terms and conditions.</a:t>
                      </a:r>
                      <a:endParaRPr lang="en-US" sz="1400" b="1" dirty="0" smtClean="0"/>
                    </a:p>
                  </a:txBody>
                  <a:tcPr anchor="ctr">
                    <a:solidFill>
                      <a:schemeClr val="accent1">
                        <a:lumMod val="40000"/>
                        <a:lumOff val="60000"/>
                      </a:schemeClr>
                    </a:solidFill>
                  </a:tcPr>
                </a:tc>
              </a:tr>
              <a:tr h="260777">
                <a:tc>
                  <a:txBody>
                    <a:bodyPr/>
                    <a:lstStyle/>
                    <a:p>
                      <a:pPr algn="l"/>
                      <a:endParaRPr lang="en-US" sz="900" b="0" dirty="0" smtClean="0">
                        <a:solidFill>
                          <a:schemeClr val="tx1"/>
                        </a:solidFill>
                      </a:endParaRPr>
                    </a:p>
                  </a:txBody>
                  <a:tcPr anchor="ctr">
                    <a:solidFill>
                      <a:schemeClr val="bg2">
                        <a:lumMod val="90000"/>
                      </a:schemeClr>
                    </a:solidFill>
                  </a:tcPr>
                </a:tc>
              </a:tr>
              <a:tr h="457200">
                <a:tc>
                  <a:txBody>
                    <a:bodyPr/>
                    <a:lstStyle/>
                    <a:p>
                      <a:pPr algn="l"/>
                      <a:r>
                        <a:rPr lang="en-US" sz="1400" b="1" dirty="0" smtClean="0"/>
                        <a:t>Costs</a:t>
                      </a:r>
                      <a:r>
                        <a:rPr lang="en-US" sz="1400" b="1" baseline="0" dirty="0" smtClean="0"/>
                        <a:t> incurred solely support or advance the work of the of a sponsored award.</a:t>
                      </a:r>
                      <a:endParaRPr lang="en-US" sz="1400" b="1" dirty="0"/>
                    </a:p>
                  </a:txBody>
                  <a:tcPr>
                    <a:solidFill>
                      <a:schemeClr val="accent1">
                        <a:lumMod val="40000"/>
                        <a:lumOff val="60000"/>
                      </a:schemeClr>
                    </a:solidFill>
                  </a:tcPr>
                </a:tc>
              </a:tr>
              <a:tr h="243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bg2">
                        <a:lumMod val="90000"/>
                      </a:schemeClr>
                    </a:solidFill>
                  </a:tcPr>
                </a:tc>
              </a:tr>
              <a:tr h="609600">
                <a:tc>
                  <a:txBody>
                    <a:bodyPr/>
                    <a:lstStyle/>
                    <a:p>
                      <a:r>
                        <a:rPr lang="en-US" sz="1400" b="1" dirty="0" smtClean="0"/>
                        <a:t>Goods or services</a:t>
                      </a:r>
                      <a:r>
                        <a:rPr lang="en-US" sz="1400" b="1" baseline="0" dirty="0" smtClean="0"/>
                        <a:t> acquired and amount involved reflect an action that a prudent person would have taken (prudent person rule).</a:t>
                      </a:r>
                      <a:endParaRPr lang="en-US" sz="1400" b="1" dirty="0"/>
                    </a:p>
                  </a:txBody>
                  <a:tcPr anchor="ctr">
                    <a:solidFill>
                      <a:schemeClr val="accent1">
                        <a:lumMod val="40000"/>
                        <a:lumOff val="60000"/>
                      </a:schemeClr>
                    </a:solidFill>
                  </a:tcPr>
                </a:tc>
              </a:tr>
              <a:tr h="259080">
                <a:tc>
                  <a:txBody>
                    <a:bodyPr/>
                    <a:lstStyle/>
                    <a:p>
                      <a:endParaRPr lang="en-US" sz="1400" b="1" dirty="0"/>
                    </a:p>
                  </a:txBody>
                  <a:tcPr anchor="ctr">
                    <a:solidFill>
                      <a:schemeClr val="bg2">
                        <a:lumMod val="90000"/>
                      </a:schemeClr>
                    </a:solidFill>
                  </a:tcPr>
                </a:tc>
              </a:tr>
              <a:tr h="685800">
                <a:tc>
                  <a:txBody>
                    <a:bodyPr/>
                    <a:lstStyle/>
                    <a:p>
                      <a:r>
                        <a:rPr lang="en-US" sz="1400" b="1" dirty="0" smtClean="0"/>
                        <a:t>Like costs in similar circumstances need to be treated consistently throughout the University.</a:t>
                      </a:r>
                      <a:endParaRPr lang="en-US" sz="1400" b="1" dirty="0"/>
                    </a:p>
                  </a:txBody>
                  <a:tcPr anchor="ctr">
                    <a:solidFill>
                      <a:schemeClr val="accent1">
                        <a:lumMod val="40000"/>
                        <a:lumOff val="60000"/>
                      </a:schemeClr>
                    </a:solidFill>
                  </a:tcPr>
                </a:tc>
              </a:tr>
              <a:tr h="152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txBody>
                  <a:tcPr anchor="ctr">
                    <a:solidFill>
                      <a:schemeClr val="bg2">
                        <a:lumMod val="90000"/>
                      </a:schemeClr>
                    </a:solidFill>
                  </a:tcPr>
                </a:tc>
              </a:tr>
            </a:tbl>
          </a:graphicData>
        </a:graphic>
      </p:graphicFrame>
      <p:sp>
        <p:nvSpPr>
          <p:cNvPr id="7" name="Right Arrow 6"/>
          <p:cNvSpPr/>
          <p:nvPr/>
        </p:nvSpPr>
        <p:spPr>
          <a:xfrm>
            <a:off x="4258028" y="1851022"/>
            <a:ext cx="1345445" cy="540374"/>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ight Arrow 7"/>
          <p:cNvSpPr/>
          <p:nvPr/>
        </p:nvSpPr>
        <p:spPr>
          <a:xfrm>
            <a:off x="4228119" y="2768455"/>
            <a:ext cx="1345445" cy="540374"/>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ight Arrow 8"/>
          <p:cNvSpPr/>
          <p:nvPr/>
        </p:nvSpPr>
        <p:spPr>
          <a:xfrm>
            <a:off x="4228119" y="3606655"/>
            <a:ext cx="1345445" cy="540374"/>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ight Arrow 9"/>
          <p:cNvSpPr/>
          <p:nvPr/>
        </p:nvSpPr>
        <p:spPr>
          <a:xfrm>
            <a:off x="4228118" y="4549124"/>
            <a:ext cx="1345445" cy="540374"/>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706554896"/>
              </p:ext>
            </p:extLst>
          </p:nvPr>
        </p:nvGraphicFramePr>
        <p:xfrm>
          <a:off x="2467485" y="1423627"/>
          <a:ext cx="1447642" cy="4359106"/>
        </p:xfrm>
        <a:graphic>
          <a:graphicData uri="http://schemas.openxmlformats.org/drawingml/2006/table">
            <a:tbl>
              <a:tblPr firstRow="1" bandRow="1">
                <a:tableStyleId>{5C22544A-7EE6-4342-B048-85BDC9FD1C3A}</a:tableStyleId>
              </a:tblPr>
              <a:tblGrid>
                <a:gridCol w="1447642"/>
              </a:tblGrid>
              <a:tr h="372263">
                <a:tc>
                  <a:txBody>
                    <a:bodyPr/>
                    <a:lstStyle/>
                    <a:p>
                      <a:r>
                        <a:rPr lang="en-US" dirty="0" smtClean="0">
                          <a:solidFill>
                            <a:schemeClr val="bg1"/>
                          </a:solidFill>
                        </a:rPr>
                        <a:t>Term</a:t>
                      </a:r>
                      <a:endParaRPr lang="en-US" dirty="0">
                        <a:solidFill>
                          <a:schemeClr val="bg1"/>
                        </a:solidFill>
                      </a:endParaRPr>
                    </a:p>
                  </a:txBody>
                  <a:tcPr>
                    <a:solidFill>
                      <a:schemeClr val="tx2"/>
                    </a:solidFill>
                  </a:tcPr>
                </a:tc>
              </a:tr>
              <a:tr h="754472">
                <a:tc>
                  <a:txBody>
                    <a:bodyPr/>
                    <a:lstStyle/>
                    <a:p>
                      <a:pPr algn="l"/>
                      <a:r>
                        <a:rPr lang="en-US" sz="1400" b="1" u="sng" dirty="0" smtClean="0"/>
                        <a:t>C</a:t>
                      </a:r>
                      <a:r>
                        <a:rPr lang="en-US" sz="1400" b="1" dirty="0" smtClean="0"/>
                        <a:t>onformance</a:t>
                      </a:r>
                    </a:p>
                  </a:txBody>
                  <a:tcPr anchor="ctr">
                    <a:solidFill>
                      <a:schemeClr val="accent1">
                        <a:lumMod val="40000"/>
                        <a:lumOff val="60000"/>
                      </a:schemeClr>
                    </a:solidFill>
                  </a:tcPr>
                </a:tc>
              </a:tr>
              <a:tr h="895571">
                <a:tc>
                  <a:txBody>
                    <a:bodyPr/>
                    <a:lstStyle/>
                    <a:p>
                      <a:pPr algn="l"/>
                      <a:r>
                        <a:rPr lang="en-US" sz="1400" b="1" u="sng" dirty="0" smtClean="0"/>
                        <a:t>A</a:t>
                      </a:r>
                      <a:r>
                        <a:rPr lang="en-US" sz="1400" b="1" dirty="0" smtClean="0"/>
                        <a:t>llocable</a:t>
                      </a:r>
                      <a:endParaRPr lang="en-US" sz="1400" b="1" dirty="0"/>
                    </a:p>
                  </a:txBody>
                  <a:tcPr anchor="ctr">
                    <a:solidFill>
                      <a:schemeClr val="accent1">
                        <a:lumMod val="40000"/>
                        <a:lumOff val="60000"/>
                      </a:schemeClr>
                    </a:solidFill>
                  </a:tcPr>
                </a:tc>
              </a:tr>
              <a:tr h="1075267">
                <a:tc>
                  <a:txBody>
                    <a:bodyPr/>
                    <a:lstStyle/>
                    <a:p>
                      <a:r>
                        <a:rPr lang="en-US" sz="1400" b="1" u="sng" dirty="0" smtClean="0"/>
                        <a:t>R</a:t>
                      </a:r>
                      <a:r>
                        <a:rPr lang="en-US" sz="1400" b="1" dirty="0" smtClean="0"/>
                        <a:t>easonable</a:t>
                      </a:r>
                      <a:r>
                        <a:rPr lang="en-US" sz="1400" b="1" baseline="0" dirty="0" smtClean="0"/>
                        <a:t> &amp; Necessary</a:t>
                      </a:r>
                      <a:endParaRPr lang="en-US" sz="1400" b="1" dirty="0"/>
                    </a:p>
                  </a:txBody>
                  <a:tcPr anchor="ctr">
                    <a:solidFill>
                      <a:schemeClr val="accent1">
                        <a:lumMod val="40000"/>
                        <a:lumOff val="60000"/>
                      </a:schemeClr>
                    </a:solidFill>
                  </a:tcPr>
                </a:tc>
              </a:tr>
              <a:tr h="1261533">
                <a:tc>
                  <a:txBody>
                    <a:bodyPr/>
                    <a:lstStyle/>
                    <a:p>
                      <a:r>
                        <a:rPr lang="en-US" sz="1400" b="1" u="sng" dirty="0" smtClean="0"/>
                        <a:t>T</a:t>
                      </a:r>
                      <a:r>
                        <a:rPr lang="en-US" sz="1400" b="1" dirty="0" smtClean="0"/>
                        <a:t>reated Consistently</a:t>
                      </a:r>
                      <a:endParaRPr lang="en-US" sz="1400" b="1" dirty="0"/>
                    </a:p>
                  </a:txBody>
                  <a:tcPr anchor="ctr">
                    <a:solidFill>
                      <a:schemeClr val="accent1">
                        <a:lumMod val="40000"/>
                        <a:lumOff val="60000"/>
                      </a:schemeClr>
                    </a:solidFill>
                  </a:tcPr>
                </a:tc>
              </a:tr>
            </a:tbl>
          </a:graphicData>
        </a:graphic>
      </p:graphicFrame>
      <p:sp>
        <p:nvSpPr>
          <p:cNvPr id="12" name="TextBox 11"/>
          <p:cNvSpPr txBox="1"/>
          <p:nvPr/>
        </p:nvSpPr>
        <p:spPr>
          <a:xfrm>
            <a:off x="1784498" y="2006455"/>
            <a:ext cx="509502" cy="523220"/>
          </a:xfrm>
          <a:prstGeom prst="rect">
            <a:avLst/>
          </a:prstGeom>
          <a:noFill/>
        </p:spPr>
        <p:txBody>
          <a:bodyPr wrap="square" rtlCol="0">
            <a:spAutoFit/>
          </a:bodyPr>
          <a:lstStyle/>
          <a:p>
            <a:r>
              <a:rPr lang="en-US" sz="2800" u="sng" dirty="0">
                <a:solidFill>
                  <a:prstClr val="black"/>
                </a:solidFill>
                <a:latin typeface="Calibri"/>
              </a:rPr>
              <a:t>C</a:t>
            </a:r>
          </a:p>
        </p:txBody>
      </p:sp>
      <p:sp>
        <p:nvSpPr>
          <p:cNvPr id="13" name="TextBox 12"/>
          <p:cNvSpPr txBox="1"/>
          <p:nvPr/>
        </p:nvSpPr>
        <p:spPr>
          <a:xfrm>
            <a:off x="1778146" y="2777032"/>
            <a:ext cx="509502" cy="523220"/>
          </a:xfrm>
          <a:prstGeom prst="rect">
            <a:avLst/>
          </a:prstGeom>
          <a:noFill/>
        </p:spPr>
        <p:txBody>
          <a:bodyPr wrap="square" rtlCol="0">
            <a:spAutoFit/>
          </a:bodyPr>
          <a:lstStyle/>
          <a:p>
            <a:r>
              <a:rPr lang="en-US" sz="2800" u="sng" dirty="0">
                <a:solidFill>
                  <a:prstClr val="black"/>
                </a:solidFill>
                <a:latin typeface="Calibri"/>
              </a:rPr>
              <a:t>A</a:t>
            </a:r>
          </a:p>
        </p:txBody>
      </p:sp>
      <p:sp>
        <p:nvSpPr>
          <p:cNvPr id="14" name="TextBox 13"/>
          <p:cNvSpPr txBox="1"/>
          <p:nvPr/>
        </p:nvSpPr>
        <p:spPr>
          <a:xfrm>
            <a:off x="1778146" y="3623809"/>
            <a:ext cx="509502" cy="523220"/>
          </a:xfrm>
          <a:prstGeom prst="rect">
            <a:avLst/>
          </a:prstGeom>
          <a:noFill/>
        </p:spPr>
        <p:txBody>
          <a:bodyPr wrap="square" rtlCol="0">
            <a:spAutoFit/>
          </a:bodyPr>
          <a:lstStyle/>
          <a:p>
            <a:r>
              <a:rPr lang="en-US" sz="2800" u="sng" dirty="0">
                <a:solidFill>
                  <a:prstClr val="black"/>
                </a:solidFill>
                <a:latin typeface="Calibri"/>
              </a:rPr>
              <a:t>R</a:t>
            </a:r>
          </a:p>
        </p:txBody>
      </p:sp>
      <p:sp>
        <p:nvSpPr>
          <p:cNvPr id="15" name="TextBox 14"/>
          <p:cNvSpPr txBox="1"/>
          <p:nvPr/>
        </p:nvSpPr>
        <p:spPr>
          <a:xfrm>
            <a:off x="1774585" y="4458562"/>
            <a:ext cx="509502" cy="523220"/>
          </a:xfrm>
          <a:prstGeom prst="rect">
            <a:avLst/>
          </a:prstGeom>
          <a:noFill/>
        </p:spPr>
        <p:txBody>
          <a:bodyPr wrap="square" rtlCol="0">
            <a:spAutoFit/>
          </a:bodyPr>
          <a:lstStyle/>
          <a:p>
            <a:r>
              <a:rPr lang="en-US" sz="2800" u="sng" dirty="0">
                <a:solidFill>
                  <a:prstClr val="black"/>
                </a:solidFill>
                <a:latin typeface="Calibri"/>
              </a:rPr>
              <a:t>T</a:t>
            </a:r>
          </a:p>
        </p:txBody>
      </p:sp>
      <p:pic>
        <p:nvPicPr>
          <p:cNvPr id="16" name="Picture 2" descr="C:\Users\njk22\AppData\Local\Microsoft\Windows\Temporary Internet Files\Content.IE5\8H4ETS2R\MC90043384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16495">
            <a:off x="1526085" y="5187493"/>
            <a:ext cx="751706" cy="751706"/>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2467485" y="6169874"/>
            <a:ext cx="7609108" cy="627248"/>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prstClr val="white"/>
                </a:solidFill>
              </a:rPr>
              <a:t>Costs that do not meet these principles should not be charged to a sponsored award</a:t>
            </a:r>
          </a:p>
        </p:txBody>
      </p:sp>
    </p:spTree>
    <p:extLst>
      <p:ext uri="{BB962C8B-B14F-4D97-AF65-F5344CB8AC3E}">
        <p14:creationId xmlns:p14="http://schemas.microsoft.com/office/powerpoint/2010/main" val="2974107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 of Research Administration and Procurement</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a:p>
          <a:p>
            <a:r>
              <a:rPr lang="en-US" dirty="0" smtClean="0"/>
              <a:t>A-21, A-110, A- 133:  “The Circulars”</a:t>
            </a:r>
          </a:p>
          <a:p>
            <a:r>
              <a:rPr lang="en-US" dirty="0" smtClean="0"/>
              <a:t>Procurement or Subaward?</a:t>
            </a:r>
          </a:p>
          <a:p>
            <a:r>
              <a:rPr lang="en-US" dirty="0" smtClean="0"/>
              <a:t>Equipment Threshold</a:t>
            </a:r>
          </a:p>
          <a:p>
            <a:r>
              <a:rPr lang="en-US" dirty="0" smtClean="0"/>
              <a:t>Sole Source</a:t>
            </a:r>
          </a:p>
          <a:p>
            <a:r>
              <a:rPr lang="en-US" dirty="0" smtClean="0"/>
              <a:t>Purchasing Cards</a:t>
            </a:r>
          </a:p>
          <a:p>
            <a:r>
              <a:rPr lang="en-US" dirty="0" smtClean="0"/>
              <a:t>Export Controls</a:t>
            </a:r>
          </a:p>
          <a:p>
            <a:r>
              <a:rPr lang="en-US" dirty="0" smtClean="0"/>
              <a:t>Small Business Subcontracting Plans</a:t>
            </a:r>
          </a:p>
          <a:p>
            <a:r>
              <a:rPr lang="en-US" dirty="0" smtClean="0"/>
              <a:t>What </a:t>
            </a:r>
            <a:r>
              <a:rPr lang="en-US" dirty="0"/>
              <a:t>other intersections</a:t>
            </a:r>
            <a:r>
              <a:rPr lang="en-US" dirty="0" smtClean="0"/>
              <a:t>?</a:t>
            </a:r>
          </a:p>
          <a:p>
            <a:pPr marL="0" indent="0">
              <a:buNone/>
            </a:pPr>
            <a:endParaRPr lang="en-US" dirty="0" smtClean="0"/>
          </a:p>
          <a:p>
            <a:r>
              <a:rPr lang="en-US" dirty="0" smtClean="0"/>
              <a:t>Oh yeah…. The Uniform Guidance….</a:t>
            </a:r>
            <a:endParaRPr lang="en-US" dirty="0"/>
          </a:p>
          <a:p>
            <a:endParaRPr lang="en-US" dirty="0"/>
          </a:p>
        </p:txBody>
      </p:sp>
    </p:spTree>
    <p:extLst>
      <p:ext uri="{BB962C8B-B14F-4D97-AF65-F5344CB8AC3E}">
        <p14:creationId xmlns:p14="http://schemas.microsoft.com/office/powerpoint/2010/main" val="200430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5791200" y="2125362"/>
            <a:ext cx="4724400" cy="3781168"/>
          </a:xfrm>
          <a:solidFill>
            <a:srgbClr val="F7FFAB"/>
          </a:solidFill>
          <a:ln>
            <a:solidFill>
              <a:schemeClr val="accent1">
                <a:lumMod val="75000"/>
              </a:schemeClr>
            </a:solidFill>
          </a:ln>
          <a:effectLst>
            <a:glow rad="139700">
              <a:schemeClr val="accent1">
                <a:satMod val="175000"/>
                <a:alpha val="40000"/>
              </a:schemeClr>
            </a:glow>
          </a:effectLst>
        </p:spPr>
        <p:txBody>
          <a:bodyPr>
            <a:normAutofit fontScale="92500" lnSpcReduction="20000"/>
          </a:bodyPr>
          <a:lstStyle/>
          <a:p>
            <a:pPr marL="0" indent="0">
              <a:buNone/>
            </a:pPr>
            <a:r>
              <a:rPr lang="en-US" altLang="en-US" sz="2200" dirty="0">
                <a:solidFill>
                  <a:srgbClr val="FF0000"/>
                </a:solidFill>
              </a:rPr>
              <a:t>A-21 Cost Principles for IHE (MSU) </a:t>
            </a:r>
          </a:p>
          <a:p>
            <a:pPr marL="0" indent="0">
              <a:buNone/>
            </a:pPr>
            <a:r>
              <a:rPr lang="en-US" altLang="en-US" sz="2200" dirty="0">
                <a:solidFill>
                  <a:srgbClr val="FF0000"/>
                </a:solidFill>
              </a:rPr>
              <a:t>A-110 Financial Mgt Standards for IHE</a:t>
            </a:r>
          </a:p>
          <a:p>
            <a:pPr marL="0" indent="0">
              <a:buNone/>
            </a:pPr>
            <a:r>
              <a:rPr lang="en-US" altLang="en-US" sz="2200" dirty="0">
                <a:solidFill>
                  <a:srgbClr val="FF0000"/>
                </a:solidFill>
              </a:rPr>
              <a:t>A-133 Single Audit Requirements</a:t>
            </a:r>
          </a:p>
          <a:p>
            <a:pPr marL="0" indent="0">
              <a:buNone/>
            </a:pPr>
            <a:r>
              <a:rPr lang="en-US" altLang="en-US" sz="2200" dirty="0">
                <a:solidFill>
                  <a:srgbClr val="FF0000"/>
                </a:solidFill>
              </a:rPr>
              <a:t>A-89  Catalog of Federal Domestic Assistance (CFDA’s)  now FAIN</a:t>
            </a:r>
          </a:p>
          <a:p>
            <a:pPr marL="0" indent="0">
              <a:buNone/>
            </a:pPr>
            <a:r>
              <a:rPr lang="en-US" altLang="en-US" sz="2200" dirty="0">
                <a:solidFill>
                  <a:srgbClr val="FF0000"/>
                </a:solidFill>
              </a:rPr>
              <a:t>A-102 Grants with State &amp; Local Gov.</a:t>
            </a:r>
          </a:p>
          <a:p>
            <a:pPr marL="0" indent="0">
              <a:buNone/>
            </a:pPr>
            <a:r>
              <a:rPr lang="en-US" altLang="en-US" sz="2200" dirty="0">
                <a:solidFill>
                  <a:srgbClr val="FF0000"/>
                </a:solidFill>
              </a:rPr>
              <a:t>A-50 Audit Follow-up &amp; Resolution</a:t>
            </a:r>
          </a:p>
          <a:p>
            <a:pPr marL="0" indent="0">
              <a:buNone/>
            </a:pPr>
            <a:r>
              <a:rPr lang="en-US" altLang="en-US" sz="2200" dirty="0">
                <a:solidFill>
                  <a:srgbClr val="FF0000"/>
                </a:solidFill>
              </a:rPr>
              <a:t>A-122 Cost Principles for Non-Profits</a:t>
            </a:r>
            <a:endParaRPr lang="en-US" altLang="en-US" dirty="0">
              <a:solidFill>
                <a:srgbClr val="FF0000"/>
              </a:solidFill>
            </a:endParaRPr>
          </a:p>
          <a:p>
            <a:pPr marL="0" indent="0">
              <a:buNone/>
            </a:pPr>
            <a:r>
              <a:rPr lang="en-US" altLang="en-US" sz="2200" dirty="0">
                <a:solidFill>
                  <a:srgbClr val="FF0000"/>
                </a:solidFill>
              </a:rPr>
              <a:t>A-87 Cost Principles for State, Local …</a:t>
            </a:r>
          </a:p>
        </p:txBody>
      </p:sp>
      <p:graphicFrame>
        <p:nvGraphicFramePr>
          <p:cNvPr id="24" name="Diagram 23"/>
          <p:cNvGraphicFramePr/>
          <p:nvPr>
            <p:extLst>
              <p:ext uri="{D42A27DB-BD31-4B8C-83A1-F6EECF244321}">
                <p14:modId xmlns:p14="http://schemas.microsoft.com/office/powerpoint/2010/main" val="860642956"/>
              </p:ext>
            </p:extLst>
          </p:nvPr>
        </p:nvGraphicFramePr>
        <p:xfrm>
          <a:off x="609600" y="914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26"/>
          <p:cNvSpPr txBox="1"/>
          <p:nvPr/>
        </p:nvSpPr>
        <p:spPr>
          <a:xfrm>
            <a:off x="4920522" y="304800"/>
            <a:ext cx="5715027" cy="1569660"/>
          </a:xfrm>
          <a:prstGeom prst="rect">
            <a:avLst/>
          </a:prstGeom>
          <a:noFill/>
        </p:spPr>
        <p:txBody>
          <a:bodyPr wrap="none" rtlCol="0">
            <a:spAutoFit/>
          </a:bodyPr>
          <a:lstStyle/>
          <a:p>
            <a:pPr algn="ctr"/>
            <a:r>
              <a:rPr lang="en-US" sz="3200" b="1" dirty="0"/>
              <a:t>Uniform Guidance</a:t>
            </a:r>
            <a:r>
              <a:rPr lang="en-US" sz="3200" dirty="0"/>
              <a:t> (UG) is a </a:t>
            </a:r>
          </a:p>
          <a:p>
            <a:pPr algn="ctr"/>
            <a:r>
              <a:rPr lang="en-US" sz="3200" dirty="0"/>
              <a:t>combined, “simplified”</a:t>
            </a:r>
          </a:p>
          <a:p>
            <a:pPr algn="ctr"/>
            <a:r>
              <a:rPr lang="en-US" sz="3200" dirty="0"/>
              <a:t>version of 8 circulars </a:t>
            </a:r>
          </a:p>
        </p:txBody>
      </p:sp>
      <p:sp>
        <p:nvSpPr>
          <p:cNvPr id="28" name="Rounded Rectangle 27"/>
          <p:cNvSpPr/>
          <p:nvPr/>
        </p:nvSpPr>
        <p:spPr>
          <a:xfrm>
            <a:off x="2438400" y="5486400"/>
            <a:ext cx="26670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FFFF00"/>
                </a:solidFill>
              </a:rPr>
              <a:t>2 CFR Part 200</a:t>
            </a:r>
            <a:r>
              <a:rPr lang="en-US" i="1" dirty="0">
                <a:solidFill>
                  <a:srgbClr val="FFFF00"/>
                </a:solidFill>
              </a:rPr>
              <a:t>:</a:t>
            </a:r>
          </a:p>
          <a:p>
            <a:pPr algn="ctr"/>
            <a:r>
              <a:rPr lang="en-US" dirty="0">
                <a:solidFill>
                  <a:srgbClr val="FFFF00"/>
                </a:solidFill>
              </a:rPr>
              <a:t>Subpart D = A-110</a:t>
            </a:r>
          </a:p>
          <a:p>
            <a:pPr algn="ctr"/>
            <a:r>
              <a:rPr lang="en-US" dirty="0">
                <a:solidFill>
                  <a:srgbClr val="FFFF00"/>
                </a:solidFill>
              </a:rPr>
              <a:t>Subpart E = A-21</a:t>
            </a:r>
          </a:p>
        </p:txBody>
      </p:sp>
    </p:spTree>
    <p:extLst>
      <p:ext uri="{BB962C8B-B14F-4D97-AF65-F5344CB8AC3E}">
        <p14:creationId xmlns:p14="http://schemas.microsoft.com/office/powerpoint/2010/main" val="1874658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a:off x="9296401" y="990600"/>
            <a:ext cx="31309" cy="586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81850" y="992530"/>
            <a:ext cx="0" cy="5884520"/>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6968810" y="1294618"/>
            <a:ext cx="1114028" cy="624296"/>
          </a:xfrm>
          <a:prstGeom prst="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75000"/>
                </a:schemeClr>
              </a:solidFill>
            </a:endParaRPr>
          </a:p>
        </p:txBody>
      </p:sp>
      <p:sp>
        <p:nvSpPr>
          <p:cNvPr id="4" name="Title 3"/>
          <p:cNvSpPr>
            <a:spLocks noGrp="1"/>
          </p:cNvSpPr>
          <p:nvPr>
            <p:ph type="title"/>
          </p:nvPr>
        </p:nvSpPr>
        <p:spPr>
          <a:xfrm>
            <a:off x="1981200" y="274638"/>
            <a:ext cx="8229600" cy="639762"/>
          </a:xfrm>
        </p:spPr>
        <p:txBody>
          <a:bodyPr>
            <a:noAutofit/>
          </a:bodyPr>
          <a:lstStyle/>
          <a:p>
            <a:r>
              <a:rPr lang="en-US" sz="3200" dirty="0"/>
              <a:t>Uniform Guidance Implementation Plan</a:t>
            </a:r>
          </a:p>
        </p:txBody>
      </p:sp>
      <p:sp>
        <p:nvSpPr>
          <p:cNvPr id="5" name="Rectangle 4"/>
          <p:cNvSpPr/>
          <p:nvPr/>
        </p:nvSpPr>
        <p:spPr>
          <a:xfrm>
            <a:off x="2157743" y="2701139"/>
            <a:ext cx="2419538" cy="457200"/>
          </a:xfrm>
          <a:prstGeom prst="rect">
            <a:avLst/>
          </a:prstGeom>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Understand </a:t>
            </a:r>
          </a:p>
          <a:p>
            <a:pPr algn="ctr"/>
            <a:r>
              <a:rPr lang="en-US" sz="1400" dirty="0"/>
              <a:t>(Uniform Guidance)</a:t>
            </a:r>
          </a:p>
        </p:txBody>
      </p:sp>
      <p:sp>
        <p:nvSpPr>
          <p:cNvPr id="7" name="Rectangle 6"/>
          <p:cNvSpPr/>
          <p:nvPr/>
        </p:nvSpPr>
        <p:spPr>
          <a:xfrm>
            <a:off x="2362200" y="3161923"/>
            <a:ext cx="2743200" cy="457200"/>
          </a:xfrm>
          <a:prstGeom prst="rect">
            <a:avLst/>
          </a:prstGeom>
          <a:solidFill>
            <a:schemeClr val="accent6">
              <a:lumMod val="75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Influence</a:t>
            </a:r>
          </a:p>
        </p:txBody>
      </p:sp>
      <p:sp>
        <p:nvSpPr>
          <p:cNvPr id="8" name="Rectangle 7"/>
          <p:cNvSpPr/>
          <p:nvPr/>
        </p:nvSpPr>
        <p:spPr>
          <a:xfrm>
            <a:off x="4406019" y="4067175"/>
            <a:ext cx="2590800" cy="457200"/>
          </a:xfrm>
          <a:prstGeom prst="rect">
            <a:avLst/>
          </a:prstGeom>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Understand </a:t>
            </a:r>
            <a:r>
              <a:rPr lang="en-US" sz="1400" dirty="0"/>
              <a:t>(Agency)</a:t>
            </a:r>
          </a:p>
        </p:txBody>
      </p:sp>
      <p:sp>
        <p:nvSpPr>
          <p:cNvPr id="9" name="Rectangle 8"/>
          <p:cNvSpPr/>
          <p:nvPr/>
        </p:nvSpPr>
        <p:spPr>
          <a:xfrm>
            <a:off x="8635118" y="5974414"/>
            <a:ext cx="2057400" cy="457200"/>
          </a:xfrm>
          <a:prstGeom prst="rect">
            <a:avLst/>
          </a:prstGeom>
          <a:solidFill>
            <a:srgbClr val="FFC00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Refine</a:t>
            </a:r>
          </a:p>
        </p:txBody>
      </p:sp>
      <p:sp>
        <p:nvSpPr>
          <p:cNvPr id="10" name="Rectangle 9"/>
          <p:cNvSpPr/>
          <p:nvPr/>
        </p:nvSpPr>
        <p:spPr>
          <a:xfrm>
            <a:off x="4406019" y="5024437"/>
            <a:ext cx="4052181" cy="457200"/>
          </a:xfrm>
          <a:prstGeom prst="rect">
            <a:avLst/>
          </a:prstGeom>
          <a:solidFill>
            <a:srgbClr val="369A40"/>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Implement</a:t>
            </a:r>
          </a:p>
        </p:txBody>
      </p:sp>
      <p:sp>
        <p:nvSpPr>
          <p:cNvPr id="11" name="Rectangle 10"/>
          <p:cNvSpPr/>
          <p:nvPr/>
        </p:nvSpPr>
        <p:spPr>
          <a:xfrm>
            <a:off x="8191500" y="5495925"/>
            <a:ext cx="2476500" cy="457200"/>
          </a:xfrm>
          <a:prstGeom prst="rect">
            <a:avLst/>
          </a:prstGeom>
          <a:solidFill>
            <a:schemeClr val="accent4">
              <a:lumMod val="75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Evaluate</a:t>
            </a:r>
          </a:p>
        </p:txBody>
      </p:sp>
      <p:sp>
        <p:nvSpPr>
          <p:cNvPr id="12" name="Rectangle 11"/>
          <p:cNvSpPr/>
          <p:nvPr/>
        </p:nvSpPr>
        <p:spPr>
          <a:xfrm>
            <a:off x="2362201" y="3597998"/>
            <a:ext cx="3086099" cy="457200"/>
          </a:xfrm>
          <a:prstGeom prst="rect">
            <a:avLst/>
          </a:prstGeom>
          <a:solidFill>
            <a:srgbClr val="1A1587"/>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 </a:t>
            </a:r>
            <a:r>
              <a:rPr lang="en-US" sz="1400" dirty="0"/>
              <a:t>(Uniform Guidance)</a:t>
            </a:r>
          </a:p>
        </p:txBody>
      </p:sp>
      <p:sp>
        <p:nvSpPr>
          <p:cNvPr id="13" name="Rectangle 12"/>
          <p:cNvSpPr/>
          <p:nvPr/>
        </p:nvSpPr>
        <p:spPr>
          <a:xfrm>
            <a:off x="1524000" y="990600"/>
            <a:ext cx="9144000" cy="304800"/>
          </a:xfrm>
          <a:prstGeom prst="rect">
            <a:avLst/>
          </a:prstGeom>
          <a:solidFill>
            <a:schemeClr val="bg1">
              <a:lumMod val="75000"/>
            </a:schemeClr>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2177359" y="990600"/>
            <a:ext cx="0" cy="58674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48143" y="987623"/>
            <a:ext cx="609600" cy="307777"/>
          </a:xfrm>
          <a:prstGeom prst="rect">
            <a:avLst/>
          </a:prstGeom>
          <a:noFill/>
        </p:spPr>
        <p:txBody>
          <a:bodyPr wrap="square" rtlCol="0">
            <a:spAutoFit/>
          </a:bodyPr>
          <a:lstStyle/>
          <a:p>
            <a:r>
              <a:rPr lang="en-US" sz="1400" dirty="0"/>
              <a:t>2013</a:t>
            </a:r>
          </a:p>
        </p:txBody>
      </p:sp>
      <p:sp>
        <p:nvSpPr>
          <p:cNvPr id="21" name="TextBox 20"/>
          <p:cNvSpPr txBox="1"/>
          <p:nvPr/>
        </p:nvSpPr>
        <p:spPr>
          <a:xfrm>
            <a:off x="7988174" y="987622"/>
            <a:ext cx="609600" cy="307777"/>
          </a:xfrm>
          <a:prstGeom prst="rect">
            <a:avLst/>
          </a:prstGeom>
          <a:noFill/>
        </p:spPr>
        <p:txBody>
          <a:bodyPr wrap="square" rtlCol="0">
            <a:spAutoFit/>
          </a:bodyPr>
          <a:lstStyle/>
          <a:p>
            <a:r>
              <a:rPr lang="en-US" sz="1400" dirty="0"/>
              <a:t>2015</a:t>
            </a:r>
          </a:p>
        </p:txBody>
      </p:sp>
      <p:sp>
        <p:nvSpPr>
          <p:cNvPr id="22" name="TextBox 21"/>
          <p:cNvSpPr txBox="1"/>
          <p:nvPr/>
        </p:nvSpPr>
        <p:spPr>
          <a:xfrm>
            <a:off x="4892266" y="987624"/>
            <a:ext cx="609600" cy="307777"/>
          </a:xfrm>
          <a:prstGeom prst="rect">
            <a:avLst/>
          </a:prstGeom>
          <a:noFill/>
        </p:spPr>
        <p:txBody>
          <a:bodyPr wrap="square" rtlCol="0">
            <a:spAutoFit/>
          </a:bodyPr>
          <a:lstStyle/>
          <a:p>
            <a:r>
              <a:rPr lang="en-US" sz="1400" dirty="0"/>
              <a:t>2014</a:t>
            </a:r>
          </a:p>
        </p:txBody>
      </p:sp>
      <p:sp>
        <p:nvSpPr>
          <p:cNvPr id="23" name="TextBox 22"/>
          <p:cNvSpPr txBox="1"/>
          <p:nvPr/>
        </p:nvSpPr>
        <p:spPr>
          <a:xfrm>
            <a:off x="9639300" y="990600"/>
            <a:ext cx="609600" cy="523220"/>
          </a:xfrm>
          <a:prstGeom prst="rect">
            <a:avLst/>
          </a:prstGeom>
          <a:noFill/>
        </p:spPr>
        <p:txBody>
          <a:bodyPr wrap="square" rtlCol="0">
            <a:spAutoFit/>
          </a:bodyPr>
          <a:lstStyle/>
          <a:p>
            <a:r>
              <a:rPr lang="en-US" sz="1400" dirty="0"/>
              <a:t>2016</a:t>
            </a:r>
          </a:p>
          <a:p>
            <a:endParaRPr lang="en-US" sz="1400" dirty="0"/>
          </a:p>
        </p:txBody>
      </p:sp>
      <p:cxnSp>
        <p:nvCxnSpPr>
          <p:cNvPr id="25" name="Straight Connector 24"/>
          <p:cNvCxnSpPr/>
          <p:nvPr/>
        </p:nvCxnSpPr>
        <p:spPr>
          <a:xfrm>
            <a:off x="6968810" y="987621"/>
            <a:ext cx="0" cy="321626"/>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6858001" y="1294618"/>
            <a:ext cx="1465528" cy="600164"/>
          </a:xfrm>
          <a:prstGeom prst="rect">
            <a:avLst/>
          </a:prstGeom>
          <a:solidFill>
            <a:schemeClr val="tx1"/>
          </a:solidFill>
        </p:spPr>
        <p:txBody>
          <a:bodyPr wrap="square" rtlCol="0">
            <a:spAutoFit/>
          </a:bodyPr>
          <a:lstStyle/>
          <a:p>
            <a:r>
              <a:rPr lang="en-US" sz="1100" b="1" dirty="0">
                <a:solidFill>
                  <a:schemeClr val="bg1"/>
                </a:solidFill>
              </a:rPr>
              <a:t>12/26/14</a:t>
            </a:r>
          </a:p>
          <a:p>
            <a:r>
              <a:rPr lang="en-US" sz="1100" b="1" dirty="0">
                <a:solidFill>
                  <a:schemeClr val="bg1"/>
                </a:solidFill>
              </a:rPr>
              <a:t>Implementation</a:t>
            </a:r>
          </a:p>
          <a:p>
            <a:r>
              <a:rPr lang="en-US" sz="1100" dirty="0">
                <a:solidFill>
                  <a:schemeClr val="bg1"/>
                </a:solidFill>
              </a:rPr>
              <a:t>(all but audit)</a:t>
            </a:r>
          </a:p>
        </p:txBody>
      </p:sp>
      <p:sp>
        <p:nvSpPr>
          <p:cNvPr id="30" name="TextBox 29"/>
          <p:cNvSpPr txBox="1"/>
          <p:nvPr/>
        </p:nvSpPr>
        <p:spPr>
          <a:xfrm>
            <a:off x="2057401" y="1303410"/>
            <a:ext cx="784189" cy="430887"/>
          </a:xfrm>
          <a:prstGeom prst="rect">
            <a:avLst/>
          </a:prstGeom>
          <a:solidFill>
            <a:schemeClr val="tx1"/>
          </a:solidFill>
          <a:ln w="19050">
            <a:solidFill>
              <a:schemeClr val="tx1"/>
            </a:solidFill>
          </a:ln>
        </p:spPr>
        <p:txBody>
          <a:bodyPr wrap="none" rtlCol="0">
            <a:spAutoFit/>
          </a:bodyPr>
          <a:lstStyle/>
          <a:p>
            <a:r>
              <a:rPr lang="en-US" sz="1100" b="1" dirty="0">
                <a:solidFill>
                  <a:schemeClr val="bg1"/>
                </a:solidFill>
              </a:rPr>
              <a:t>12/26/13</a:t>
            </a:r>
          </a:p>
          <a:p>
            <a:r>
              <a:rPr lang="en-US" sz="1100" dirty="0">
                <a:solidFill>
                  <a:schemeClr val="bg1"/>
                </a:solidFill>
              </a:rPr>
              <a:t>Release</a:t>
            </a:r>
          </a:p>
        </p:txBody>
      </p:sp>
      <p:cxnSp>
        <p:nvCxnSpPr>
          <p:cNvPr id="31" name="Straight Connector 30"/>
          <p:cNvCxnSpPr/>
          <p:nvPr/>
        </p:nvCxnSpPr>
        <p:spPr>
          <a:xfrm>
            <a:off x="2057400" y="992530"/>
            <a:ext cx="0" cy="52129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406019" y="1307074"/>
            <a:ext cx="1128835" cy="600164"/>
          </a:xfrm>
          <a:prstGeom prst="rect">
            <a:avLst/>
          </a:prstGeom>
          <a:solidFill>
            <a:schemeClr val="tx1"/>
          </a:solidFill>
          <a:ln w="19050">
            <a:solidFill>
              <a:schemeClr val="tx1"/>
            </a:solidFill>
          </a:ln>
        </p:spPr>
        <p:txBody>
          <a:bodyPr wrap="none" rtlCol="0">
            <a:spAutoFit/>
          </a:bodyPr>
          <a:lstStyle/>
          <a:p>
            <a:r>
              <a:rPr lang="en-US" sz="1100" b="1" dirty="0">
                <a:solidFill>
                  <a:schemeClr val="bg1"/>
                </a:solidFill>
              </a:rPr>
              <a:t>6/26/14</a:t>
            </a:r>
          </a:p>
          <a:p>
            <a:r>
              <a:rPr lang="en-US" sz="1100" dirty="0">
                <a:solidFill>
                  <a:schemeClr val="bg1"/>
                </a:solidFill>
              </a:rPr>
              <a:t>Agency plans</a:t>
            </a:r>
          </a:p>
          <a:p>
            <a:r>
              <a:rPr lang="en-US" sz="1100" dirty="0">
                <a:solidFill>
                  <a:schemeClr val="bg1"/>
                </a:solidFill>
              </a:rPr>
              <a:t>due to OMB</a:t>
            </a:r>
          </a:p>
        </p:txBody>
      </p:sp>
      <p:cxnSp>
        <p:nvCxnSpPr>
          <p:cNvPr id="35" name="Straight Connector 34"/>
          <p:cNvCxnSpPr/>
          <p:nvPr/>
        </p:nvCxnSpPr>
        <p:spPr>
          <a:xfrm>
            <a:off x="4406019" y="987623"/>
            <a:ext cx="1" cy="426312"/>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8635118" y="1309248"/>
            <a:ext cx="1428750" cy="769441"/>
          </a:xfrm>
          <a:prstGeom prst="rect">
            <a:avLst/>
          </a:prstGeom>
          <a:solidFill>
            <a:schemeClr val="tx1"/>
          </a:solidFill>
          <a:ln w="19050">
            <a:solidFill>
              <a:schemeClr val="tx1"/>
            </a:solidFill>
          </a:ln>
        </p:spPr>
        <p:txBody>
          <a:bodyPr wrap="square" rtlCol="0">
            <a:spAutoFit/>
          </a:bodyPr>
          <a:lstStyle/>
          <a:p>
            <a:r>
              <a:rPr lang="en-US" sz="1100" b="1" dirty="0">
                <a:solidFill>
                  <a:schemeClr val="bg1"/>
                </a:solidFill>
              </a:rPr>
              <a:t>7/1/15</a:t>
            </a:r>
          </a:p>
          <a:p>
            <a:r>
              <a:rPr lang="en-US" sz="1100" dirty="0">
                <a:solidFill>
                  <a:schemeClr val="bg1"/>
                </a:solidFill>
              </a:rPr>
              <a:t>Audit provisions go into effect for </a:t>
            </a:r>
            <a:r>
              <a:rPr lang="en-US" sz="1100" dirty="0" smtClean="0">
                <a:solidFill>
                  <a:schemeClr val="bg1"/>
                </a:solidFill>
              </a:rPr>
              <a:t>UConn</a:t>
            </a:r>
            <a:endParaRPr lang="en-US" sz="1100" dirty="0">
              <a:solidFill>
                <a:schemeClr val="bg1"/>
              </a:solidFill>
            </a:endParaRPr>
          </a:p>
        </p:txBody>
      </p:sp>
      <p:cxnSp>
        <p:nvCxnSpPr>
          <p:cNvPr id="39" name="Straight Connector 38"/>
          <p:cNvCxnSpPr/>
          <p:nvPr/>
        </p:nvCxnSpPr>
        <p:spPr>
          <a:xfrm>
            <a:off x="8635118" y="987621"/>
            <a:ext cx="0" cy="321626"/>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7181850" y="992530"/>
            <a:ext cx="0" cy="30287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9296400" y="992530"/>
            <a:ext cx="0" cy="302870"/>
          </a:xfrm>
          <a:prstGeom prst="line">
            <a:avLst/>
          </a:prstGeom>
        </p:spPr>
        <p:style>
          <a:lnRef idx="1">
            <a:schemeClr val="accent1"/>
          </a:lnRef>
          <a:fillRef idx="0">
            <a:schemeClr val="accent1"/>
          </a:fillRef>
          <a:effectRef idx="0">
            <a:schemeClr val="accent1"/>
          </a:effectRef>
          <a:fontRef idx="minor">
            <a:schemeClr val="tx1"/>
          </a:fontRef>
        </p:style>
      </p:cxn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3948" y="1309247"/>
            <a:ext cx="523988" cy="523988"/>
          </a:xfrm>
          <a:prstGeom prst="rect">
            <a:avLst/>
          </a:prstGeom>
        </p:spPr>
      </p:pic>
      <p:sp>
        <p:nvSpPr>
          <p:cNvPr id="38" name="Rectangle 37"/>
          <p:cNvSpPr/>
          <p:nvPr/>
        </p:nvSpPr>
        <p:spPr>
          <a:xfrm>
            <a:off x="5701420" y="4524375"/>
            <a:ext cx="1480431" cy="500062"/>
          </a:xfrm>
          <a:prstGeom prst="rect">
            <a:avLst/>
          </a:prstGeom>
          <a:solidFill>
            <a:srgbClr val="FF0000"/>
          </a:solidFill>
          <a:ln>
            <a:noFill/>
          </a:ln>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 </a:t>
            </a:r>
            <a:r>
              <a:rPr lang="en-US" sz="1400" dirty="0"/>
              <a:t>(Agency)</a:t>
            </a:r>
          </a:p>
        </p:txBody>
      </p:sp>
      <p:sp>
        <p:nvSpPr>
          <p:cNvPr id="2" name="TextBox 1"/>
          <p:cNvSpPr txBox="1"/>
          <p:nvPr/>
        </p:nvSpPr>
        <p:spPr>
          <a:xfrm>
            <a:off x="7676958" y="3473928"/>
            <a:ext cx="2933700" cy="1384995"/>
          </a:xfrm>
          <a:prstGeom prst="rect">
            <a:avLst/>
          </a:prstGeom>
          <a:noFill/>
        </p:spPr>
        <p:txBody>
          <a:bodyPr wrap="square" rtlCol="0">
            <a:spAutoFit/>
          </a:bodyPr>
          <a:lstStyle/>
          <a:p>
            <a:r>
              <a:rPr lang="en-US" sz="2800" dirty="0"/>
              <a:t>Procurement delayed until 2017</a:t>
            </a:r>
          </a:p>
        </p:txBody>
      </p:sp>
    </p:spTree>
    <p:extLst>
      <p:ext uri="{BB962C8B-B14F-4D97-AF65-F5344CB8AC3E}">
        <p14:creationId xmlns:p14="http://schemas.microsoft.com/office/powerpoint/2010/main" val="2087892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UCONN Implementation Planning Underway </a:t>
            </a:r>
          </a:p>
        </p:txBody>
      </p:sp>
      <p:sp>
        <p:nvSpPr>
          <p:cNvPr id="3" name="Content Placeholder 2"/>
          <p:cNvSpPr>
            <a:spLocks noGrp="1"/>
          </p:cNvSpPr>
          <p:nvPr>
            <p:ph idx="1"/>
          </p:nvPr>
        </p:nvSpPr>
        <p:spPr>
          <a:xfrm>
            <a:off x="4815840" y="1441768"/>
            <a:ext cx="5410200" cy="4699952"/>
          </a:xfrm>
        </p:spPr>
        <p:txBody>
          <a:bodyPr>
            <a:noAutofit/>
          </a:bodyPr>
          <a:lstStyle/>
          <a:p>
            <a:r>
              <a:rPr lang="en-US" b="1" dirty="0">
                <a:latin typeface="Arial" pitchFamily="34" charset="0"/>
                <a:cs typeface="Arial" pitchFamily="34" charset="0"/>
              </a:rPr>
              <a:t>Read, share, talk, listen, absorb, interpret, compare, query, probe, </a:t>
            </a:r>
            <a:r>
              <a:rPr lang="en-US" b="1" dirty="0" smtClean="0">
                <a:latin typeface="Arial" pitchFamily="34" charset="0"/>
                <a:cs typeface="Arial" pitchFamily="34" charset="0"/>
              </a:rPr>
              <a:t>evaluate</a:t>
            </a:r>
            <a:endParaRPr lang="en-US" b="1" dirty="0">
              <a:latin typeface="Arial" pitchFamily="34" charset="0"/>
              <a:cs typeface="Arial" pitchFamily="34" charset="0"/>
            </a:endParaRPr>
          </a:p>
          <a:p>
            <a:r>
              <a:rPr lang="en-US" b="1" dirty="0">
                <a:latin typeface="Arial" pitchFamily="34" charset="0"/>
                <a:cs typeface="Arial" pitchFamily="34" charset="0"/>
              </a:rPr>
              <a:t>Organize for success </a:t>
            </a:r>
          </a:p>
          <a:p>
            <a:r>
              <a:rPr lang="en-US" b="1" dirty="0">
                <a:latin typeface="Arial" pitchFamily="34" charset="0"/>
                <a:cs typeface="Arial" pitchFamily="34" charset="0"/>
              </a:rPr>
              <a:t>Find and tackle opportunities</a:t>
            </a:r>
          </a:p>
          <a:p>
            <a:r>
              <a:rPr lang="en-US" b="1" dirty="0">
                <a:latin typeface="Arial" pitchFamily="34" charset="0"/>
                <a:cs typeface="Arial" pitchFamily="34" charset="0"/>
              </a:rPr>
              <a:t>Identify system changes</a:t>
            </a:r>
          </a:p>
          <a:p>
            <a:r>
              <a:rPr lang="en-US" b="1" dirty="0">
                <a:latin typeface="Arial" pitchFamily="34" charset="0"/>
                <a:cs typeface="Arial" pitchFamily="34" charset="0"/>
              </a:rPr>
              <a:t>Identify policy and procedure changes</a:t>
            </a:r>
          </a:p>
          <a:p>
            <a:r>
              <a:rPr lang="en-US" b="1" dirty="0">
                <a:latin typeface="Arial" pitchFamily="34" charset="0"/>
                <a:cs typeface="Arial" pitchFamily="34" charset="0"/>
              </a:rPr>
              <a:t>Identify business process changes</a:t>
            </a:r>
          </a:p>
          <a:p>
            <a:r>
              <a:rPr lang="en-US" b="1" dirty="0">
                <a:latin typeface="Arial" pitchFamily="34" charset="0"/>
                <a:cs typeface="Arial" pitchFamily="34" charset="0"/>
              </a:rPr>
              <a:t>Identify training changes</a:t>
            </a:r>
          </a:p>
          <a:p>
            <a:r>
              <a:rPr lang="en-US" b="1" dirty="0">
                <a:latin typeface="Arial" pitchFamily="34" charset="0"/>
                <a:cs typeface="Arial" pitchFamily="34" charset="0"/>
              </a:rPr>
              <a:t>Prioritize large scale opportunities</a:t>
            </a:r>
          </a:p>
          <a:p>
            <a:r>
              <a:rPr lang="en-US" b="1" dirty="0">
                <a:latin typeface="Arial" pitchFamily="34" charset="0"/>
                <a:cs typeface="Arial" pitchFamily="34" charset="0"/>
              </a:rPr>
              <a:t>Determine action plan</a:t>
            </a:r>
          </a:p>
        </p:txBody>
      </p:sp>
      <p:sp>
        <p:nvSpPr>
          <p:cNvPr id="4" name="Rectangle 3"/>
          <p:cNvSpPr/>
          <p:nvPr/>
        </p:nvSpPr>
        <p:spPr>
          <a:xfrm>
            <a:off x="1997530" y="1853248"/>
            <a:ext cx="2419538" cy="838200"/>
          </a:xfrm>
          <a:prstGeom prst="rect">
            <a:avLst/>
          </a:prstGeom>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Understand </a:t>
            </a:r>
          </a:p>
          <a:p>
            <a:pPr algn="ctr"/>
            <a:r>
              <a:rPr lang="en-US" sz="1400" dirty="0"/>
              <a:t>(Uniform Guidance)  and Agency Regulations</a:t>
            </a:r>
          </a:p>
        </p:txBody>
      </p:sp>
      <p:sp>
        <p:nvSpPr>
          <p:cNvPr id="5" name="Rectangle 4"/>
          <p:cNvSpPr/>
          <p:nvPr/>
        </p:nvSpPr>
        <p:spPr>
          <a:xfrm>
            <a:off x="2013858" y="3161368"/>
            <a:ext cx="2452195" cy="457200"/>
          </a:xfrm>
          <a:prstGeom prst="rect">
            <a:avLst/>
          </a:prstGeom>
          <a:solidFill>
            <a:schemeClr val="accent6">
              <a:lumMod val="75000"/>
            </a:schemeClr>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Influence</a:t>
            </a:r>
          </a:p>
        </p:txBody>
      </p:sp>
      <p:sp>
        <p:nvSpPr>
          <p:cNvPr id="6" name="Rectangle 5"/>
          <p:cNvSpPr/>
          <p:nvPr/>
        </p:nvSpPr>
        <p:spPr>
          <a:xfrm>
            <a:off x="2030187" y="4926688"/>
            <a:ext cx="2419538" cy="975134"/>
          </a:xfrm>
          <a:prstGeom prst="rect">
            <a:avLst/>
          </a:prstGeom>
          <a:solidFill>
            <a:srgbClr val="1A1587"/>
          </a:solidFill>
          <a:ln>
            <a:no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Plan </a:t>
            </a:r>
            <a:r>
              <a:rPr lang="en-US" sz="1400" dirty="0"/>
              <a:t>(Uniform Guidance)</a:t>
            </a:r>
          </a:p>
          <a:p>
            <a:pPr algn="ctr"/>
            <a:r>
              <a:rPr lang="en-US" sz="1400" dirty="0"/>
              <a:t>Policy Changes</a:t>
            </a:r>
          </a:p>
        </p:txBody>
      </p:sp>
    </p:spTree>
    <p:extLst>
      <p:ext uri="{BB962C8B-B14F-4D97-AF65-F5344CB8AC3E}">
        <p14:creationId xmlns:p14="http://schemas.microsoft.com/office/powerpoint/2010/main" val="842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UG Affects on Procurement</a:t>
            </a:r>
            <a:endParaRPr lang="en-US" dirty="0"/>
          </a:p>
        </p:txBody>
      </p:sp>
      <p:sp>
        <p:nvSpPr>
          <p:cNvPr id="3" name="Content Placeholder 2"/>
          <p:cNvSpPr>
            <a:spLocks noGrp="1"/>
          </p:cNvSpPr>
          <p:nvPr>
            <p:ph idx="1"/>
          </p:nvPr>
        </p:nvSpPr>
        <p:spPr/>
        <p:txBody>
          <a:bodyPr>
            <a:normAutofit/>
          </a:bodyPr>
          <a:lstStyle/>
          <a:p>
            <a:r>
              <a:rPr lang="en-US" sz="2800" b="1" dirty="0" smtClean="0"/>
              <a:t>Methods of Procurement</a:t>
            </a:r>
          </a:p>
          <a:p>
            <a:pPr lvl="1"/>
            <a:r>
              <a:rPr lang="en-US" sz="2800" b="1" dirty="0" smtClean="0"/>
              <a:t>Micro-purchase Threshold</a:t>
            </a:r>
          </a:p>
          <a:p>
            <a:pPr lvl="1"/>
            <a:r>
              <a:rPr lang="en-US" sz="2800" b="1" dirty="0" smtClean="0"/>
              <a:t>Other Bidding Thresholds</a:t>
            </a:r>
          </a:p>
          <a:p>
            <a:r>
              <a:rPr lang="en-US" sz="2800" b="1" dirty="0" smtClean="0"/>
              <a:t>Negotiating Vendor Profit</a:t>
            </a:r>
          </a:p>
          <a:p>
            <a:r>
              <a:rPr lang="en-US" sz="2800" b="1" dirty="0" smtClean="0"/>
              <a:t>Sole Sources</a:t>
            </a:r>
          </a:p>
          <a:p>
            <a:r>
              <a:rPr lang="en-US" sz="2800" b="1" dirty="0" smtClean="0"/>
              <a:t>Consulting Agreements</a:t>
            </a:r>
          </a:p>
          <a:p>
            <a:r>
              <a:rPr lang="en-US" sz="2800" b="1" dirty="0" smtClean="0"/>
              <a:t>Conflict of Interest Policies </a:t>
            </a:r>
            <a:endParaRPr lang="en-US" sz="2800" b="1" dirty="0"/>
          </a:p>
        </p:txBody>
      </p:sp>
    </p:spTree>
    <p:extLst>
      <p:ext uri="{BB962C8B-B14F-4D97-AF65-F5344CB8AC3E}">
        <p14:creationId xmlns:p14="http://schemas.microsoft.com/office/powerpoint/2010/main" val="31768716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7B1BAFD239054AA17D2A744A20244F" ma:contentTypeVersion="18" ma:contentTypeDescription="Create a new document." ma:contentTypeScope="" ma:versionID="74420d7829cc898bfb75750f0756bc93">
  <xsd:schema xmlns:xsd="http://www.w3.org/2001/XMLSchema" xmlns:xs="http://www.w3.org/2001/XMLSchema" xmlns:p="http://schemas.microsoft.com/office/2006/metadata/properties" xmlns:ns2="dadf5fea-c378-4115-a825-b2aa7b6eb4d9" xmlns:ns3="51a91983-3c2d-422a-ad5e-9fa1464f7841" targetNamespace="http://schemas.microsoft.com/office/2006/metadata/properties" ma:root="true" ma:fieldsID="8c01758f34c9ae50eb49311e0732982e" ns2:_="" ns3:_="">
    <xsd:import namespace="dadf5fea-c378-4115-a825-b2aa7b6eb4d9"/>
    <xsd:import namespace="51a91983-3c2d-422a-ad5e-9fa1464f784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f5fea-c378-4115-a825-b2aa7b6eb4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a91983-3c2d-422a-ad5e-9fa1464f784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8badeb3a-5045-4447-9373-bb0080de63cb}" ma:internalName="TaxCatchAll" ma:showField="CatchAllData" ma:web="51a91983-3c2d-422a-ad5e-9fa1464f78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CBE9F6D-C8EB-4D05-9049-6A549F6BBC54}"/>
</file>

<file path=customXml/itemProps2.xml><?xml version="1.0" encoding="utf-8"?>
<ds:datastoreItem xmlns:ds="http://schemas.openxmlformats.org/officeDocument/2006/customXml" ds:itemID="{D0544A46-4436-4F2C-84D6-DB7A52B3A51F}"/>
</file>

<file path=docProps/app.xml><?xml version="1.0" encoding="utf-8"?>
<Properties xmlns="http://schemas.openxmlformats.org/officeDocument/2006/extended-properties" xmlns:vt="http://schemas.openxmlformats.org/officeDocument/2006/docPropsVTypes">
  <Template>Ion</Template>
  <TotalTime>10195</TotalTime>
  <Words>1859</Words>
  <Application>Microsoft Office PowerPoint</Application>
  <PresentationFormat>Widescreen</PresentationFormat>
  <Paragraphs>362</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Century Gothic</vt:lpstr>
      <vt:lpstr>Wingdings</vt:lpstr>
      <vt:lpstr>Wingdings 3</vt:lpstr>
      <vt:lpstr>Ion</vt:lpstr>
      <vt:lpstr>Implications of Uniform Guidance: From a Collaborative Research Administration and Procurement Organization Perspective</vt:lpstr>
      <vt:lpstr>Agenda</vt:lpstr>
      <vt:lpstr>PowerPoint Presentation</vt:lpstr>
      <vt:lpstr>Research Administration Overview: Cost Allocation</vt:lpstr>
      <vt:lpstr>General Overview of Research Administration and Procurement</vt:lpstr>
      <vt:lpstr>PowerPoint Presentation</vt:lpstr>
      <vt:lpstr>Uniform Guidance Implementation Plan</vt:lpstr>
      <vt:lpstr>UCONN Implementation Planning Underway </vt:lpstr>
      <vt:lpstr>Key UG Affects on Procurement</vt:lpstr>
      <vt:lpstr>Methods of Procurement</vt:lpstr>
      <vt:lpstr>Micro-purchase Threshold</vt:lpstr>
      <vt:lpstr>Other Bid Thresholds to Consider</vt:lpstr>
      <vt:lpstr>Sole Sources</vt:lpstr>
      <vt:lpstr>Example: Methods of Procurement Practices for the University of Connecticut</vt:lpstr>
      <vt:lpstr>“Negotiating for Profit”</vt:lpstr>
      <vt:lpstr>Consulting Agreements for Sponsored Research</vt:lpstr>
      <vt:lpstr>Conflict of Interest</vt:lpstr>
      <vt:lpstr>Conflict of Interest (continued)</vt:lpstr>
      <vt:lpstr>What You Should be Doing: Internal Assessment</vt:lpstr>
      <vt:lpstr>What else you should be doing?      </vt:lpstr>
      <vt:lpstr>Questions or comments? Feedback?  </vt:lpstr>
    </vt:vector>
  </TitlesOfParts>
  <Company>University of Connecticut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UCONN NAEP TITLE PLACEHOLDER</dc:title>
  <dc:creator>Pivonka, BJ</dc:creator>
  <cp:lastModifiedBy>Pivonka, BJ</cp:lastModifiedBy>
  <cp:revision>105</cp:revision>
  <cp:lastPrinted>2015-10-26T13:05:18Z</cp:lastPrinted>
  <dcterms:created xsi:type="dcterms:W3CDTF">2015-09-09T17:32:50Z</dcterms:created>
  <dcterms:modified xsi:type="dcterms:W3CDTF">2015-11-06T14:27:26Z</dcterms:modified>
</cp:coreProperties>
</file>